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Lst>
  <p:sldSz cy="6858000" cx="12192000"/>
  <p:notesSz cx="6858000" cy="9144000"/>
  <p:embeddedFontLst>
    <p:embeddedFont>
      <p:font typeface="Roboto"/>
      <p:regular r:id="rId87"/>
      <p:bold r:id="rId88"/>
      <p:italic r:id="rId89"/>
      <p:boldItalic r:id="rId90"/>
    </p:embeddedFont>
    <p:embeddedFont>
      <p:font typeface="Quattrocento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88" Type="http://schemas.openxmlformats.org/officeDocument/2006/relationships/font" Target="fonts/Roboto-bold.fntdata"/><Relationship Id="rId43" Type="http://schemas.openxmlformats.org/officeDocument/2006/relationships/slide" Target="slides/slide39.xml"/><Relationship Id="rId87" Type="http://schemas.openxmlformats.org/officeDocument/2006/relationships/font" Target="fonts/Roboto-regular.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Roboto-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94" Type="http://schemas.openxmlformats.org/officeDocument/2006/relationships/font" Target="fonts/QuattrocentoSans-boldItalic.fntdata"/><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QuattrocentoSans-regular.fntdata"/><Relationship Id="rId90" Type="http://schemas.openxmlformats.org/officeDocument/2006/relationships/font" Target="fonts/Roboto-boldItalic.fntdata"/><Relationship Id="rId93" Type="http://schemas.openxmlformats.org/officeDocument/2006/relationships/font" Target="fonts/QuattrocentoSans-italic.fntdata"/><Relationship Id="rId92" Type="http://schemas.openxmlformats.org/officeDocument/2006/relationships/font" Target="fonts/QuattrocentoSans-bold.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2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7.png"/><Relationship Id="rId10" Type="http://schemas.openxmlformats.org/officeDocument/2006/relationships/hyperlink" Target="https://www.python.org/downloads/" TargetMode="External"/><Relationship Id="rId9" Type="http://schemas.openxmlformats.org/officeDocument/2006/relationships/image" Target="../media/image2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python.org/downloads/" TargetMode="External"/><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journaldev.com/129/how-to-create-immutable-class-in-java"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3.jp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4.jpg"/><Relationship Id="rId4" Type="http://schemas.openxmlformats.org/officeDocument/2006/relationships/image" Target="../media/image4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1.jp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1405666" y="1886156"/>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7200"/>
              <a:buFont typeface="Calibri"/>
              <a:buNone/>
            </a:pPr>
            <a:r>
              <a:rPr b="1" lang="en-US" sz="7200"/>
              <a:t>UNIT I:</a:t>
            </a:r>
            <a:br>
              <a:rPr b="1" lang="en-US" sz="7200"/>
            </a:br>
            <a:r>
              <a:rPr b="1" lang="en-US" sz="7200"/>
              <a:t>Introduction to Python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22"/>
          <p:cNvGrpSpPr/>
          <p:nvPr/>
        </p:nvGrpSpPr>
        <p:grpSpPr>
          <a:xfrm>
            <a:off x="75305" y="0"/>
            <a:ext cx="12026634" cy="6858000"/>
            <a:chOff x="-828" y="0"/>
            <a:chExt cx="9145590" cy="6858000"/>
          </a:xfrm>
        </p:grpSpPr>
        <p:sp>
          <p:nvSpPr>
            <p:cNvPr id="179" name="Google Shape;179;p22"/>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22"/>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22"/>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22"/>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22"/>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4" name="Google Shape;184;p22"/>
          <p:cNvSpPr/>
          <p:nvPr/>
        </p:nvSpPr>
        <p:spPr>
          <a:xfrm>
            <a:off x="1996440" y="1376425"/>
            <a:ext cx="435864" cy="32308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2"/>
          <p:cNvSpPr/>
          <p:nvPr/>
        </p:nvSpPr>
        <p:spPr>
          <a:xfrm>
            <a:off x="1996440" y="4010533"/>
            <a:ext cx="435864" cy="32308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2"/>
          <p:cNvSpPr txBox="1"/>
          <p:nvPr/>
        </p:nvSpPr>
        <p:spPr>
          <a:xfrm>
            <a:off x="2258060" y="1245232"/>
            <a:ext cx="8028305" cy="4757969"/>
          </a:xfrm>
          <a:prstGeom prst="rect">
            <a:avLst/>
          </a:prstGeom>
          <a:noFill/>
          <a:ln>
            <a:noFill/>
          </a:ln>
        </p:spPr>
        <p:txBody>
          <a:bodyPr anchorCtr="0" anchor="t" bIns="0" lIns="0" spcFirstLastPara="1" rIns="0" wrap="square" tIns="85075">
            <a:spAutoFit/>
          </a:bodyPr>
          <a:lstStyle/>
          <a:p>
            <a:pPr indent="0" lvl="0" marL="12700" marR="0" rtl="0" algn="l">
              <a:spcBef>
                <a:spcPts val="0"/>
              </a:spcBef>
              <a:spcAft>
                <a:spcPts val="0"/>
              </a:spcAft>
              <a:buNone/>
            </a:pPr>
            <a:r>
              <a:rPr lang="en-US" sz="2400">
                <a:solidFill>
                  <a:srgbClr val="C00000"/>
                </a:solidFill>
                <a:latin typeface="Times New Roman"/>
                <a:ea typeface="Times New Roman"/>
                <a:cs typeface="Times New Roman"/>
                <a:sym typeface="Times New Roman"/>
              </a:rPr>
              <a:t>It's powerful</a:t>
            </a:r>
            <a:endParaRPr sz="2400">
              <a:solidFill>
                <a:schemeClr val="dk1"/>
              </a:solidFill>
              <a:latin typeface="Times New Roman"/>
              <a:ea typeface="Times New Roman"/>
              <a:cs typeface="Times New Roman"/>
              <a:sym typeface="Times New Roman"/>
            </a:endParaRPr>
          </a:p>
          <a:p>
            <a:pPr indent="-252095" lvl="0" marL="387350" marR="0" rtl="0" algn="l">
              <a:spcBef>
                <a:spcPts val="5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Dynamic typing</a:t>
            </a:r>
            <a:endParaRPr/>
          </a:p>
          <a:p>
            <a:pPr indent="-255270" lvl="0" marL="412115" marR="0" rtl="0" algn="l">
              <a:spcBef>
                <a:spcPts val="575"/>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Built-in types and tools</a:t>
            </a:r>
            <a:endParaRPr/>
          </a:p>
          <a:p>
            <a:pPr indent="-255270" lvl="0" marL="412115" marR="0" rtl="0" algn="l">
              <a:spcBef>
                <a:spcPts val="5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Library utilities</a:t>
            </a:r>
            <a:endParaRPr sz="2400">
              <a:solidFill>
                <a:schemeClr val="dk1"/>
              </a:solidFill>
              <a:latin typeface="Times New Roman"/>
              <a:ea typeface="Times New Roman"/>
              <a:cs typeface="Times New Roman"/>
              <a:sym typeface="Times New Roman"/>
            </a:endParaRPr>
          </a:p>
          <a:p>
            <a:pPr indent="-248920" lvl="0" marL="405765" marR="0" rtl="0" algn="l">
              <a:spcBef>
                <a:spcPts val="575"/>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Third party utilities (e.g. Numeric, NumPy, SciPy)</a:t>
            </a:r>
            <a:endParaRPr/>
          </a:p>
          <a:p>
            <a:pPr indent="-144780" lvl="0" marL="157480" marR="3621404" rtl="0" algn="l">
              <a:lnSpc>
                <a:spcPct val="120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Automatic memory management </a:t>
            </a:r>
            <a:r>
              <a:rPr lang="en-US" sz="2400">
                <a:solidFill>
                  <a:srgbClr val="C00000"/>
                </a:solidFill>
                <a:latin typeface="Times New Roman"/>
                <a:ea typeface="Times New Roman"/>
                <a:cs typeface="Times New Roman"/>
                <a:sym typeface="Times New Roman"/>
              </a:rPr>
              <a:t> It's portable</a:t>
            </a:r>
            <a:endParaRPr sz="2400">
              <a:solidFill>
                <a:schemeClr val="dk1"/>
              </a:solidFill>
              <a:latin typeface="Times New Roman"/>
              <a:ea typeface="Times New Roman"/>
              <a:cs typeface="Times New Roman"/>
              <a:sym typeface="Times New Roman"/>
            </a:endParaRPr>
          </a:p>
          <a:p>
            <a:pPr indent="-179070" lvl="0" marL="256540" marR="0" rtl="0" algn="just">
              <a:spcBef>
                <a:spcPts val="575"/>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Python runs virtually every major platform used today</a:t>
            </a:r>
            <a:endParaRPr/>
          </a:p>
          <a:p>
            <a:pPr indent="-152400" lvl="0" marL="157480" marR="5080" rtl="0" algn="just">
              <a:spcBef>
                <a:spcPts val="58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As long as you have a compatible Python interpreter installed,  Python programs will run in exactly the same manner,  irrespective of platform.</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23"/>
          <p:cNvGrpSpPr/>
          <p:nvPr/>
        </p:nvGrpSpPr>
        <p:grpSpPr>
          <a:xfrm>
            <a:off x="-6275" y="0"/>
            <a:ext cx="12054425" cy="6858000"/>
            <a:chOff x="-828" y="0"/>
            <a:chExt cx="9145590" cy="6858000"/>
          </a:xfrm>
        </p:grpSpPr>
        <p:sp>
          <p:nvSpPr>
            <p:cNvPr id="192" name="Google Shape;192;p23"/>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23"/>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23"/>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23"/>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23"/>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7" name="Google Shape;197;p23"/>
          <p:cNvSpPr txBox="1"/>
          <p:nvPr>
            <p:ph type="title"/>
          </p:nvPr>
        </p:nvSpPr>
        <p:spPr>
          <a:xfrm>
            <a:off x="1326776" y="644543"/>
            <a:ext cx="10515600" cy="443070"/>
          </a:xfrm>
          <a:prstGeom prst="rect">
            <a:avLst/>
          </a:prstGeom>
          <a:noFill/>
          <a:ln>
            <a:noFill/>
          </a:ln>
        </p:spPr>
        <p:txBody>
          <a:bodyPr anchorCtr="0" anchor="ctr" bIns="0" lIns="0" spcFirstLastPara="1" rIns="0" wrap="square" tIns="12050">
            <a:spAutoFit/>
          </a:bodyPr>
          <a:lstStyle/>
          <a:p>
            <a:pPr indent="-457200" lvl="0" marL="469900" rtl="0" algn="l">
              <a:lnSpc>
                <a:spcPct val="100000"/>
              </a:lnSpc>
              <a:spcBef>
                <a:spcPts val="0"/>
              </a:spcBef>
              <a:spcAft>
                <a:spcPts val="0"/>
              </a:spcAft>
              <a:buClr>
                <a:srgbClr val="FF0000"/>
              </a:buClr>
              <a:buSzPts val="2800"/>
              <a:buFont typeface="Arial"/>
              <a:buChar char="•"/>
            </a:pPr>
            <a:r>
              <a:rPr lang="en-US" sz="2800">
                <a:solidFill>
                  <a:srgbClr val="FF0000"/>
                </a:solidFill>
              </a:rPr>
              <a:t>It's mixable</a:t>
            </a:r>
            <a:endParaRPr/>
          </a:p>
        </p:txBody>
      </p:sp>
      <p:sp>
        <p:nvSpPr>
          <p:cNvPr id="198" name="Google Shape;198;p23"/>
          <p:cNvSpPr/>
          <p:nvPr/>
        </p:nvSpPr>
        <p:spPr>
          <a:xfrm>
            <a:off x="1959685" y="4378550"/>
            <a:ext cx="396240" cy="29565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23"/>
          <p:cNvSpPr/>
          <p:nvPr/>
        </p:nvSpPr>
        <p:spPr>
          <a:xfrm>
            <a:off x="1996440" y="5077714"/>
            <a:ext cx="396240" cy="295656"/>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23"/>
          <p:cNvSpPr txBox="1"/>
          <p:nvPr>
            <p:ph idx="1" type="body"/>
          </p:nvPr>
        </p:nvSpPr>
        <p:spPr>
          <a:xfrm>
            <a:off x="1326776" y="1084368"/>
            <a:ext cx="10399059" cy="4531369"/>
          </a:xfrm>
          <a:prstGeom prst="rect">
            <a:avLst/>
          </a:prstGeom>
          <a:noFill/>
          <a:ln>
            <a:noFill/>
          </a:ln>
        </p:spPr>
        <p:txBody>
          <a:bodyPr anchorCtr="0" anchor="t" bIns="0" lIns="0" spcFirstLastPara="1" rIns="0" wrap="square" tIns="73025">
            <a:spAutoFit/>
          </a:bodyPr>
          <a:lstStyle/>
          <a:p>
            <a:pPr indent="-152400" lvl="0" marL="283845" rtl="0" algn="l">
              <a:lnSpc>
                <a:spcPct val="100000"/>
              </a:lnSpc>
              <a:spcBef>
                <a:spcPts val="0"/>
              </a:spcBef>
              <a:spcAft>
                <a:spcPts val="0"/>
              </a:spcAft>
              <a:buClr>
                <a:schemeClr val="dk1"/>
              </a:buClr>
              <a:buSzPts val="2400"/>
              <a:buChar char="-"/>
            </a:pPr>
            <a:r>
              <a:rPr lang="en-US" sz="2400"/>
              <a:t>Python can be linked to components written in other languages easily</a:t>
            </a:r>
            <a:endParaRPr/>
          </a:p>
          <a:p>
            <a:pPr indent="-219075" lvl="0" marL="354330" rtl="0" algn="l">
              <a:lnSpc>
                <a:spcPct val="100000"/>
              </a:lnSpc>
              <a:spcBef>
                <a:spcPts val="480"/>
              </a:spcBef>
              <a:spcAft>
                <a:spcPts val="0"/>
              </a:spcAft>
              <a:buClr>
                <a:schemeClr val="dk1"/>
              </a:buClr>
              <a:buSzPts val="2400"/>
              <a:buChar char="-"/>
            </a:pPr>
            <a:r>
              <a:rPr lang="en-US" sz="2400"/>
              <a:t>Linking	to fast,compiled code	is useful to computationally intensive problems</a:t>
            </a:r>
            <a:endParaRPr/>
          </a:p>
          <a:p>
            <a:pPr indent="-230504" lvl="0" marL="387350" rtl="0" algn="l">
              <a:lnSpc>
                <a:spcPct val="100000"/>
              </a:lnSpc>
              <a:spcBef>
                <a:spcPts val="480"/>
              </a:spcBef>
              <a:spcAft>
                <a:spcPts val="0"/>
              </a:spcAft>
              <a:buClr>
                <a:schemeClr val="dk1"/>
              </a:buClr>
              <a:buSzPts val="2400"/>
              <a:buChar char="-"/>
            </a:pPr>
            <a:r>
              <a:rPr lang="en-US" sz="2400"/>
              <a:t>- Python/C integration is quite common</a:t>
            </a:r>
            <a:endParaRPr/>
          </a:p>
          <a:p>
            <a:pPr indent="-12700" lvl="0" marL="12700" rtl="0" algn="l">
              <a:lnSpc>
                <a:spcPct val="100000"/>
              </a:lnSpc>
              <a:spcBef>
                <a:spcPts val="520"/>
              </a:spcBef>
              <a:spcAft>
                <a:spcPts val="0"/>
              </a:spcAft>
              <a:buClr>
                <a:srgbClr val="C00000"/>
              </a:buClr>
              <a:buSzPts val="2200"/>
              <a:buChar char="•"/>
            </a:pPr>
            <a:r>
              <a:rPr lang="en-US" sz="2200">
                <a:solidFill>
                  <a:srgbClr val="C00000"/>
                </a:solidFill>
              </a:rPr>
              <a:t>It's easy to use</a:t>
            </a:r>
            <a:endParaRPr sz="2200"/>
          </a:p>
          <a:p>
            <a:pPr indent="-234315" lvl="0" marL="369570" rtl="0" algn="l">
              <a:lnSpc>
                <a:spcPct val="100000"/>
              </a:lnSpc>
              <a:spcBef>
                <a:spcPts val="525"/>
              </a:spcBef>
              <a:spcAft>
                <a:spcPts val="0"/>
              </a:spcAft>
              <a:buClr>
                <a:schemeClr val="dk1"/>
              </a:buClr>
              <a:buSzPts val="2200"/>
              <a:buChar char="-"/>
            </a:pPr>
            <a:r>
              <a:rPr lang="en-US" sz="2200"/>
              <a:t>No intermediate compile and link steps as in C/ C++</a:t>
            </a:r>
            <a:endParaRPr sz="2200"/>
          </a:p>
          <a:p>
            <a:pPr indent="-230504" lvl="0" marL="387350" marR="8890" rtl="0" algn="l">
              <a:lnSpc>
                <a:spcPct val="100000"/>
              </a:lnSpc>
              <a:spcBef>
                <a:spcPts val="530"/>
              </a:spcBef>
              <a:spcAft>
                <a:spcPts val="0"/>
              </a:spcAft>
              <a:buClr>
                <a:schemeClr val="dk1"/>
              </a:buClr>
              <a:buSzPts val="2200"/>
              <a:buChar char="-"/>
            </a:pPr>
            <a:r>
              <a:rPr lang="en-US" sz="2200"/>
              <a:t>Python	programs	are	compiled	automatically	to	an	intermediate  form called </a:t>
            </a:r>
            <a:r>
              <a:rPr i="1" lang="en-US" sz="2200">
                <a:latin typeface="Times New Roman"/>
                <a:ea typeface="Times New Roman"/>
                <a:cs typeface="Times New Roman"/>
                <a:sym typeface="Times New Roman"/>
              </a:rPr>
              <a:t>bytecode</a:t>
            </a:r>
            <a:r>
              <a:rPr lang="en-US" sz="2200"/>
              <a:t>, which the interpreter then reads</a:t>
            </a:r>
            <a:endParaRPr sz="2200">
              <a:latin typeface="Times New Roman"/>
              <a:ea typeface="Times New Roman"/>
              <a:cs typeface="Times New Roman"/>
              <a:sym typeface="Times New Roman"/>
            </a:endParaRPr>
          </a:p>
          <a:p>
            <a:pPr indent="-180339" lvl="0" marL="337185" rtl="0" algn="l">
              <a:lnSpc>
                <a:spcPct val="100000"/>
              </a:lnSpc>
              <a:spcBef>
                <a:spcPts val="530"/>
              </a:spcBef>
              <a:spcAft>
                <a:spcPts val="0"/>
              </a:spcAft>
              <a:buClr>
                <a:schemeClr val="dk1"/>
              </a:buClr>
              <a:buSzPts val="2200"/>
              <a:buChar char="-"/>
            </a:pPr>
            <a:r>
              <a:rPr lang="en-US" sz="2200"/>
              <a:t>This gives Python the development speed of an interpreter without</a:t>
            </a:r>
            <a:endParaRPr/>
          </a:p>
          <a:p>
            <a:pPr indent="-228600" lvl="0" marL="387350" rtl="0" algn="l">
              <a:lnSpc>
                <a:spcPct val="100000"/>
              </a:lnSpc>
              <a:spcBef>
                <a:spcPts val="1000"/>
              </a:spcBef>
              <a:spcAft>
                <a:spcPts val="0"/>
              </a:spcAft>
              <a:buClr>
                <a:schemeClr val="dk1"/>
              </a:buClr>
              <a:buSzPts val="2200"/>
              <a:buChar char="•"/>
            </a:pPr>
            <a:r>
              <a:rPr lang="en-US" sz="2200"/>
              <a:t>the performance loss inherent in purely interpreted languages</a:t>
            </a:r>
            <a:endParaRPr sz="2200"/>
          </a:p>
          <a:p>
            <a:pPr indent="-12700" lvl="0" marL="12700" rtl="0" algn="l">
              <a:lnSpc>
                <a:spcPct val="100000"/>
              </a:lnSpc>
              <a:spcBef>
                <a:spcPts val="530"/>
              </a:spcBef>
              <a:spcAft>
                <a:spcPts val="0"/>
              </a:spcAft>
              <a:buClr>
                <a:srgbClr val="C00000"/>
              </a:buClr>
              <a:buSzPts val="2200"/>
              <a:buChar char="•"/>
            </a:pPr>
            <a:r>
              <a:rPr lang="en-US" sz="2200">
                <a:solidFill>
                  <a:srgbClr val="C00000"/>
                </a:solidFill>
              </a:rPr>
              <a:t>It's easy to learn</a:t>
            </a:r>
            <a:endParaRPr sz="2200"/>
          </a:p>
          <a:p>
            <a:pPr indent="-163830" lvl="0" marL="299085" rtl="0" algn="l">
              <a:lnSpc>
                <a:spcPct val="100000"/>
              </a:lnSpc>
              <a:spcBef>
                <a:spcPts val="525"/>
              </a:spcBef>
              <a:spcAft>
                <a:spcPts val="0"/>
              </a:spcAft>
              <a:buClr>
                <a:schemeClr val="dk1"/>
              </a:buClr>
              <a:buSzPts val="2200"/>
              <a:buChar char="-"/>
            </a:pPr>
            <a:r>
              <a:rPr lang="en-US" sz="2200"/>
              <a:t>Structure and syntax are pretty intuitive and easy to grasp</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4"/>
          <p:cNvGrpSpPr/>
          <p:nvPr/>
        </p:nvGrpSpPr>
        <p:grpSpPr>
          <a:xfrm>
            <a:off x="-828" y="-60960"/>
            <a:ext cx="12192408" cy="6858000"/>
            <a:chOff x="-828" y="0"/>
            <a:chExt cx="9145590" cy="6858000"/>
          </a:xfrm>
        </p:grpSpPr>
        <p:sp>
          <p:nvSpPr>
            <p:cNvPr id="206" name="Google Shape;206;p24"/>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24"/>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24"/>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24"/>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24"/>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1" name="Google Shape;211;p24"/>
          <p:cNvSpPr txBox="1"/>
          <p:nvPr>
            <p:ph type="title"/>
          </p:nvPr>
        </p:nvSpPr>
        <p:spPr>
          <a:xfrm>
            <a:off x="1982470" y="808990"/>
            <a:ext cx="6901904" cy="6350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4000"/>
              <a:buFont typeface="Times New Roman"/>
              <a:buNone/>
            </a:pPr>
            <a:r>
              <a:rPr i="1" lang="en-US" sz="4000">
                <a:solidFill>
                  <a:srgbClr val="FF0000"/>
                </a:solidFill>
                <a:latin typeface="Times New Roman"/>
                <a:ea typeface="Times New Roman"/>
                <a:cs typeface="Times New Roman"/>
                <a:sym typeface="Times New Roman"/>
              </a:rPr>
              <a:t>Who uses python today…</a:t>
            </a:r>
            <a:endParaRPr sz="4000">
              <a:latin typeface="Times New Roman"/>
              <a:ea typeface="Times New Roman"/>
              <a:cs typeface="Times New Roman"/>
              <a:sym typeface="Times New Roman"/>
            </a:endParaRPr>
          </a:p>
        </p:txBody>
      </p:sp>
      <p:sp>
        <p:nvSpPr>
          <p:cNvPr id="212" name="Google Shape;212;p24"/>
          <p:cNvSpPr/>
          <p:nvPr/>
        </p:nvSpPr>
        <p:spPr>
          <a:xfrm>
            <a:off x="548639" y="2643504"/>
            <a:ext cx="605451"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24"/>
          <p:cNvSpPr/>
          <p:nvPr/>
        </p:nvSpPr>
        <p:spPr>
          <a:xfrm>
            <a:off x="548639" y="3482085"/>
            <a:ext cx="605451"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24"/>
          <p:cNvSpPr/>
          <p:nvPr/>
        </p:nvSpPr>
        <p:spPr>
          <a:xfrm>
            <a:off x="548639" y="4320285"/>
            <a:ext cx="605451"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 name="Google Shape;215;p24"/>
          <p:cNvSpPr/>
          <p:nvPr/>
        </p:nvSpPr>
        <p:spPr>
          <a:xfrm>
            <a:off x="480778" y="5575164"/>
            <a:ext cx="605451"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24"/>
          <p:cNvSpPr txBox="1"/>
          <p:nvPr/>
        </p:nvSpPr>
        <p:spPr>
          <a:xfrm>
            <a:off x="810564" y="1744802"/>
            <a:ext cx="10597932" cy="4167166"/>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2500">
                <a:solidFill>
                  <a:schemeClr val="dk1"/>
                </a:solidFill>
                <a:latin typeface="Times New Roman"/>
                <a:ea typeface="Times New Roman"/>
                <a:cs typeface="Times New Roman"/>
                <a:sym typeface="Times New Roman"/>
              </a:rPr>
              <a:t>Python is	being applied in real revenue-generating products  by real companies. For instance:</a:t>
            </a:r>
            <a:endParaRPr sz="2500">
              <a:solidFill>
                <a:schemeClr val="dk1"/>
              </a:solidFill>
              <a:latin typeface="Times New Roman"/>
              <a:ea typeface="Times New Roman"/>
              <a:cs typeface="Times New Roman"/>
              <a:sym typeface="Times New Roman"/>
            </a:endParaRPr>
          </a:p>
          <a:p>
            <a:pPr indent="0" lvl="0" marL="12700" marR="5080" rtl="0" algn="l">
              <a:lnSpc>
                <a:spcPct val="100000"/>
              </a:lnSpc>
              <a:spcBef>
                <a:spcPts val="605"/>
              </a:spcBef>
              <a:spcAft>
                <a:spcPts val="0"/>
              </a:spcAft>
              <a:buNone/>
            </a:pPr>
            <a:r>
              <a:rPr lang="en-US" sz="2500">
                <a:solidFill>
                  <a:schemeClr val="dk1"/>
                </a:solidFill>
                <a:latin typeface="Times New Roman"/>
                <a:ea typeface="Times New Roman"/>
                <a:cs typeface="Times New Roman"/>
                <a:sym typeface="Times New Roman"/>
              </a:rPr>
              <a:t>Google	makes	extensive	use	of	Python	in	its	web	search  system, and employs Python’s creator.</a:t>
            </a:r>
            <a:endParaRPr sz="2500">
              <a:solidFill>
                <a:schemeClr val="dk1"/>
              </a:solidFill>
              <a:latin typeface="Times New Roman"/>
              <a:ea typeface="Times New Roman"/>
              <a:cs typeface="Times New Roman"/>
              <a:sym typeface="Times New Roman"/>
            </a:endParaRPr>
          </a:p>
          <a:p>
            <a:pPr indent="0" lvl="0" marL="12700" marR="5080" rtl="0" algn="l">
              <a:lnSpc>
                <a:spcPct val="100000"/>
              </a:lnSpc>
              <a:spcBef>
                <a:spcPts val="600"/>
              </a:spcBef>
              <a:spcAft>
                <a:spcPts val="0"/>
              </a:spcAft>
              <a:buNone/>
            </a:pPr>
            <a:r>
              <a:rPr lang="en-US" sz="2500">
                <a:solidFill>
                  <a:schemeClr val="dk1"/>
                </a:solidFill>
                <a:latin typeface="Times New Roman"/>
                <a:ea typeface="Times New Roman"/>
                <a:cs typeface="Times New Roman"/>
                <a:sym typeface="Times New Roman"/>
              </a:rPr>
              <a:t>Intel, Cisco, Hewlett-Packard, Seagate, Qualcomm, and IBM  use Python for hardware testing.</a:t>
            </a:r>
            <a:endParaRPr sz="2500">
              <a:solidFill>
                <a:schemeClr val="dk1"/>
              </a:solidFill>
              <a:latin typeface="Times New Roman"/>
              <a:ea typeface="Times New Roman"/>
              <a:cs typeface="Times New Roman"/>
              <a:sym typeface="Times New Roman"/>
            </a:endParaRPr>
          </a:p>
          <a:p>
            <a:pPr indent="0" lvl="0" marL="12700" marR="5715" rtl="0" algn="l">
              <a:lnSpc>
                <a:spcPct val="100000"/>
              </a:lnSpc>
              <a:spcBef>
                <a:spcPts val="600"/>
              </a:spcBef>
              <a:spcAft>
                <a:spcPts val="0"/>
              </a:spcAft>
              <a:buNone/>
            </a:pPr>
            <a:r>
              <a:rPr lang="en-US" sz="2500">
                <a:solidFill>
                  <a:schemeClr val="dk1"/>
                </a:solidFill>
                <a:latin typeface="Times New Roman"/>
                <a:ea typeface="Times New Roman"/>
                <a:cs typeface="Times New Roman"/>
                <a:sym typeface="Times New Roman"/>
              </a:rPr>
              <a:t>ESRI(Environmental Systems Research Institute)	uses	Python	as	an end-user	customization	tool	for	its  popular GIS mapping products.</a:t>
            </a:r>
            <a:endParaRPr sz="2500">
              <a:solidFill>
                <a:schemeClr val="dk1"/>
              </a:solidFill>
              <a:latin typeface="Times New Roman"/>
              <a:ea typeface="Times New Roman"/>
              <a:cs typeface="Times New Roman"/>
              <a:sym typeface="Times New Roman"/>
            </a:endParaRPr>
          </a:p>
          <a:p>
            <a:pPr indent="0" lvl="0" marL="12700" marR="5080" rtl="0" algn="l">
              <a:lnSpc>
                <a:spcPct val="100000"/>
              </a:lnSpc>
              <a:spcBef>
                <a:spcPts val="605"/>
              </a:spcBef>
              <a:spcAft>
                <a:spcPts val="0"/>
              </a:spcAft>
              <a:buNone/>
            </a:pPr>
            <a:r>
              <a:rPr lang="en-US" sz="2500">
                <a:solidFill>
                  <a:schemeClr val="dk1"/>
                </a:solidFill>
                <a:latin typeface="Times New Roman"/>
                <a:ea typeface="Times New Roman"/>
                <a:cs typeface="Times New Roman"/>
                <a:sym typeface="Times New Roman"/>
              </a:rPr>
              <a:t>The	YouTube	video	sharing	service	is	largely	written	in  Python</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25"/>
          <p:cNvGrpSpPr/>
          <p:nvPr/>
        </p:nvGrpSpPr>
        <p:grpSpPr>
          <a:xfrm>
            <a:off x="107576" y="0"/>
            <a:ext cx="11972849" cy="6858000"/>
            <a:chOff x="-828" y="0"/>
            <a:chExt cx="9145590" cy="6858000"/>
          </a:xfrm>
        </p:grpSpPr>
        <p:sp>
          <p:nvSpPr>
            <p:cNvPr id="222" name="Google Shape;222;p25"/>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25"/>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25"/>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25"/>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25"/>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 name="Google Shape;227;p25"/>
          <p:cNvSpPr txBox="1"/>
          <p:nvPr>
            <p:ph type="title"/>
          </p:nvPr>
        </p:nvSpPr>
        <p:spPr>
          <a:xfrm>
            <a:off x="3943858" y="732790"/>
            <a:ext cx="3542665" cy="6350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4000"/>
              <a:buFont typeface="Times New Roman"/>
              <a:buNone/>
            </a:pPr>
            <a:r>
              <a:rPr i="1" lang="en-US" sz="4000">
                <a:solidFill>
                  <a:srgbClr val="FF0000"/>
                </a:solidFill>
                <a:latin typeface="Times New Roman"/>
                <a:ea typeface="Times New Roman"/>
                <a:cs typeface="Times New Roman"/>
                <a:sym typeface="Times New Roman"/>
              </a:rPr>
              <a:t>Installing Python</a:t>
            </a:r>
            <a:endParaRPr sz="4000">
              <a:latin typeface="Times New Roman"/>
              <a:ea typeface="Times New Roman"/>
              <a:cs typeface="Times New Roman"/>
              <a:sym typeface="Times New Roman"/>
            </a:endParaRPr>
          </a:p>
        </p:txBody>
      </p:sp>
      <p:sp>
        <p:nvSpPr>
          <p:cNvPr id="228" name="Google Shape;228;p25"/>
          <p:cNvSpPr/>
          <p:nvPr/>
        </p:nvSpPr>
        <p:spPr>
          <a:xfrm>
            <a:off x="2072640" y="2007742"/>
            <a:ext cx="435864" cy="32308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9" name="Google Shape;229;p25"/>
          <p:cNvSpPr/>
          <p:nvPr/>
        </p:nvSpPr>
        <p:spPr>
          <a:xfrm>
            <a:off x="2072641" y="3327781"/>
            <a:ext cx="487679" cy="364235"/>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0" name="Google Shape;230;p25"/>
          <p:cNvSpPr txBox="1"/>
          <p:nvPr/>
        </p:nvSpPr>
        <p:spPr>
          <a:xfrm>
            <a:off x="2334565" y="1949322"/>
            <a:ext cx="7790815" cy="3518912"/>
          </a:xfrm>
          <a:prstGeom prst="rect">
            <a:avLst/>
          </a:prstGeom>
          <a:noFill/>
          <a:ln>
            <a:noFill/>
          </a:ln>
        </p:spPr>
        <p:txBody>
          <a:bodyPr anchorCtr="0" anchor="t" bIns="0" lIns="0" spcFirstLastPara="1" rIns="0" wrap="square" tIns="12700">
            <a:spAutoFit/>
          </a:bodyPr>
          <a:lstStyle/>
          <a:p>
            <a:pPr indent="0" lvl="0" marL="12700" marR="462915" rtl="0" algn="l">
              <a:spcBef>
                <a:spcPts val="0"/>
              </a:spcBef>
              <a:spcAft>
                <a:spcPts val="0"/>
              </a:spcAft>
              <a:buNone/>
            </a:pPr>
            <a:r>
              <a:rPr lang="en-US" sz="2400">
                <a:solidFill>
                  <a:schemeClr val="dk1"/>
                </a:solidFill>
                <a:latin typeface="Times New Roman"/>
                <a:ea typeface="Times New Roman"/>
                <a:cs typeface="Times New Roman"/>
                <a:sym typeface="Times New Roman"/>
              </a:rPr>
              <a:t>Python is pre-installed on most Unix systems, including  Linux and MAC OS </a:t>
            </a:r>
            <a:endParaRPr sz="24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12700" marR="146050" rtl="0" algn="l">
              <a:spcBef>
                <a:spcPts val="1835"/>
              </a:spcBef>
              <a:spcAft>
                <a:spcPts val="0"/>
              </a:spcAft>
              <a:buNone/>
            </a:pPr>
            <a:r>
              <a:rPr lang="en-US" sz="2700">
                <a:solidFill>
                  <a:schemeClr val="dk1"/>
                </a:solidFill>
                <a:latin typeface="Times New Roman"/>
                <a:ea typeface="Times New Roman"/>
                <a:cs typeface="Times New Roman"/>
                <a:sym typeface="Times New Roman"/>
              </a:rPr>
              <a:t>But for in Windows Operating Systems , user can  download from the </a:t>
            </a:r>
            <a:r>
              <a:rPr lang="en-US" sz="2700" u="sng">
                <a:solidFill>
                  <a:schemeClr val="hlink"/>
                </a:solidFill>
                <a:latin typeface="Times New Roman"/>
                <a:ea typeface="Times New Roman"/>
                <a:cs typeface="Times New Roman"/>
                <a:sym typeface="Times New Roman"/>
                <a:hlinkClick r:id="rId10"/>
              </a:rPr>
              <a:t>https://www.python.org/downloads/</a:t>
            </a:r>
            <a:endParaRPr sz="2700">
              <a:solidFill>
                <a:schemeClr val="dk1"/>
              </a:solidFill>
              <a:latin typeface="Times New Roman"/>
              <a:ea typeface="Times New Roman"/>
              <a:cs typeface="Times New Roman"/>
              <a:sym typeface="Times New Roman"/>
            </a:endParaRPr>
          </a:p>
          <a:p>
            <a:pPr indent="-247015" lvl="0" marL="377825" marR="5080" rtl="0" algn="l">
              <a:spcBef>
                <a:spcPts val="650"/>
              </a:spcBef>
              <a:spcAft>
                <a:spcPts val="0"/>
              </a:spcAft>
              <a:buNone/>
            </a:pPr>
            <a:r>
              <a:rPr lang="en-US" sz="2700">
                <a:solidFill>
                  <a:schemeClr val="dk1"/>
                </a:solidFill>
                <a:latin typeface="Times New Roman"/>
                <a:ea typeface="Times New Roman"/>
                <a:cs typeface="Times New Roman"/>
                <a:sym typeface="Times New Roman"/>
              </a:rPr>
              <a:t>- from the above link download latest version of python  IDE and install, recent version is 3.4.1 but most of  them uses version 2.7.7 only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2777706" y="817062"/>
            <a:ext cx="8068309" cy="689932"/>
          </a:xfrm>
          <a:prstGeom prst="rect">
            <a:avLst/>
          </a:prstGeom>
          <a:noFill/>
          <a:ln>
            <a:noFill/>
          </a:ln>
        </p:spPr>
        <p:txBody>
          <a:bodyPr anchorCtr="0" anchor="ctr" bIns="0" lIns="0" spcFirstLastPara="1" rIns="0" wrap="square" tIns="12700">
            <a:spAutoFit/>
          </a:bodyPr>
          <a:lstStyle/>
          <a:p>
            <a:pPr indent="0" lvl="0" marL="6758305" rtl="0" algn="l">
              <a:lnSpc>
                <a:spcPct val="100000"/>
              </a:lnSpc>
              <a:spcBef>
                <a:spcPts val="0"/>
              </a:spcBef>
              <a:spcAft>
                <a:spcPts val="0"/>
              </a:spcAft>
              <a:buClr>
                <a:schemeClr val="dk1"/>
              </a:buClr>
              <a:buSzPts val="4400"/>
              <a:buFont typeface="Calibri"/>
              <a:buNone/>
            </a:pPr>
            <a:r>
              <a:rPr lang="en-US"/>
              <a:t>..</a:t>
            </a:r>
            <a:endParaRPr/>
          </a:p>
        </p:txBody>
      </p:sp>
      <p:sp>
        <p:nvSpPr>
          <p:cNvPr id="236" name="Google Shape;236;p26"/>
          <p:cNvSpPr txBox="1"/>
          <p:nvPr/>
        </p:nvSpPr>
        <p:spPr>
          <a:xfrm>
            <a:off x="586274" y="496461"/>
            <a:ext cx="7232266" cy="1010533"/>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The website appears as shown below.</a:t>
            </a:r>
            <a:endParaRPr sz="3200">
              <a:solidFill>
                <a:schemeClr val="dk1"/>
              </a:solidFill>
              <a:latin typeface="Times New Roman"/>
              <a:ea typeface="Times New Roman"/>
              <a:cs typeface="Times New Roman"/>
              <a:sym typeface="Times New Roman"/>
            </a:endParaRPr>
          </a:p>
          <a:p>
            <a:pPr indent="-342900" lvl="0" marL="355600" marR="0" rtl="0" algn="l">
              <a:lnSpc>
                <a:spcPct val="100000"/>
              </a:lnSpc>
              <a:spcBef>
                <a:spcPts val="100"/>
              </a:spcBef>
              <a:spcAft>
                <a:spcPts val="0"/>
              </a:spcAft>
              <a:buClr>
                <a:schemeClr val="dk1"/>
              </a:buClr>
              <a:buSzPts val="3200"/>
              <a:buFont typeface="Arial"/>
              <a:buChar char="•"/>
            </a:pPr>
            <a:r>
              <a:rPr lang="en-US" sz="3200" u="sng">
                <a:solidFill>
                  <a:schemeClr val="hlink"/>
                </a:solidFill>
                <a:latin typeface="Times New Roman"/>
                <a:ea typeface="Times New Roman"/>
                <a:cs typeface="Times New Roman"/>
                <a:sym typeface="Times New Roman"/>
                <a:hlinkClick r:id="rId3"/>
              </a:rPr>
              <a:t>https://www.python.org/downloads/</a:t>
            </a:r>
            <a:r>
              <a:rPr lang="en-US" sz="3200">
                <a:solidFill>
                  <a:schemeClr val="dk1"/>
                </a:solidFill>
                <a:latin typeface="Times New Roman"/>
                <a:ea typeface="Times New Roman"/>
                <a:cs typeface="Times New Roman"/>
                <a:sym typeface="Times New Roman"/>
              </a:rPr>
              <a:t> </a:t>
            </a:r>
            <a:endParaRPr sz="3200">
              <a:solidFill>
                <a:schemeClr val="dk1"/>
              </a:solidFill>
              <a:latin typeface="Times New Roman"/>
              <a:ea typeface="Times New Roman"/>
              <a:cs typeface="Times New Roman"/>
              <a:sym typeface="Times New Roman"/>
            </a:endParaRPr>
          </a:p>
        </p:txBody>
      </p:sp>
      <p:sp>
        <p:nvSpPr>
          <p:cNvPr id="237" name="Google Shape;237;p26"/>
          <p:cNvSpPr/>
          <p:nvPr/>
        </p:nvSpPr>
        <p:spPr>
          <a:xfrm>
            <a:off x="838200" y="1828800"/>
            <a:ext cx="7772400" cy="4724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7"/>
          <p:cNvPicPr preferRelativeResize="0"/>
          <p:nvPr/>
        </p:nvPicPr>
        <p:blipFill rotWithShape="1">
          <a:blip r:embed="rId3">
            <a:alphaModFix/>
          </a:blip>
          <a:srcRect b="54618" l="26077" r="35664" t="7095"/>
          <a:stretch/>
        </p:blipFill>
        <p:spPr>
          <a:xfrm>
            <a:off x="478172" y="1493239"/>
            <a:ext cx="5050173" cy="2910979"/>
          </a:xfrm>
          <a:prstGeom prst="rect">
            <a:avLst/>
          </a:prstGeom>
          <a:noFill/>
          <a:ln>
            <a:noFill/>
          </a:ln>
        </p:spPr>
      </p:pic>
      <p:pic>
        <p:nvPicPr>
          <p:cNvPr id="243" name="Google Shape;243;p27"/>
          <p:cNvPicPr preferRelativeResize="0"/>
          <p:nvPr/>
        </p:nvPicPr>
        <p:blipFill rotWithShape="1">
          <a:blip r:embed="rId4">
            <a:alphaModFix/>
          </a:blip>
          <a:srcRect b="16820" l="26284" r="36009" t="40734"/>
          <a:stretch/>
        </p:blipFill>
        <p:spPr>
          <a:xfrm>
            <a:off x="5998128" y="1493240"/>
            <a:ext cx="4597167" cy="29109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4062728" y="378924"/>
            <a:ext cx="1156225" cy="68993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400"/>
              <a:buFont typeface="Calibri"/>
              <a:buNone/>
            </a:pPr>
            <a:r>
              <a:rPr lang="en-US" sz="4400"/>
              <a:t>IDLE</a:t>
            </a:r>
            <a:endParaRPr sz="4400"/>
          </a:p>
        </p:txBody>
      </p:sp>
      <p:sp>
        <p:nvSpPr>
          <p:cNvPr id="249" name="Google Shape;249;p28"/>
          <p:cNvSpPr txBox="1"/>
          <p:nvPr/>
        </p:nvSpPr>
        <p:spPr>
          <a:xfrm>
            <a:off x="535940" y="1252220"/>
            <a:ext cx="10479891" cy="2803332"/>
          </a:xfrm>
          <a:prstGeom prst="rect">
            <a:avLst/>
          </a:prstGeom>
          <a:noFill/>
          <a:ln>
            <a:noFill/>
          </a:ln>
        </p:spPr>
        <p:txBody>
          <a:bodyPr anchorCtr="0" anchor="t" bIns="0" lIns="0" spcFirstLastPara="1" rIns="0" wrap="square" tIns="12700">
            <a:spAutoFit/>
          </a:bodyPr>
          <a:lstStyle/>
          <a:p>
            <a:pPr indent="-342900" lvl="0" marL="355600" marR="34417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IDLE is a graphical user interface for doing  Python development, and is a standard and  free part of the Python system.</a:t>
            </a:r>
            <a:endParaRPr sz="2800">
              <a:solidFill>
                <a:schemeClr val="dk1"/>
              </a:solidFill>
              <a:latin typeface="Times New Roman"/>
              <a:ea typeface="Times New Roman"/>
              <a:cs typeface="Times New Roman"/>
              <a:sym typeface="Times New Roman"/>
            </a:endParaRPr>
          </a:p>
          <a:p>
            <a:pPr indent="-342900" lvl="0" marL="355600" marR="1061720" rtl="0" algn="l">
              <a:lnSpc>
                <a:spcPct val="100000"/>
              </a:lnSpc>
              <a:spcBef>
                <a:spcPts val="79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 is usually referred to as an Integrated  Development Environment (IDLE).</a:t>
            </a:r>
            <a:endParaRPr sz="28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8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One can write the Python code or script using  the IDLE which is like an editor.This comes  along with Python bundle.</a:t>
            </a:r>
            <a:endParaRPr/>
          </a:p>
        </p:txBody>
      </p:sp>
      <p:sp>
        <p:nvSpPr>
          <p:cNvPr id="250" name="Google Shape;250;p28"/>
          <p:cNvSpPr/>
          <p:nvPr/>
        </p:nvSpPr>
        <p:spPr>
          <a:xfrm>
            <a:off x="1914861" y="4055552"/>
            <a:ext cx="6376405" cy="28024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nvSpPr>
        <p:spPr>
          <a:xfrm>
            <a:off x="1204856" y="451821"/>
            <a:ext cx="783156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Python Basics:</a:t>
            </a:r>
            <a:endParaRPr/>
          </a:p>
        </p:txBody>
      </p:sp>
      <p:sp>
        <p:nvSpPr>
          <p:cNvPr descr="Rectangle: Click to edit Master text styles&#10;Second level&#10;Third level&#10;Fourth level&#10;Fifth level" id="256" name="Google Shape;256;p29"/>
          <p:cNvSpPr/>
          <p:nvPr/>
        </p:nvSpPr>
        <p:spPr>
          <a:xfrm>
            <a:off x="1086971" y="1257300"/>
            <a:ext cx="7772400" cy="4114800"/>
          </a:xfrm>
          <a:prstGeom prst="rect">
            <a:avLst/>
          </a:prstGeom>
          <a:noFill/>
          <a:ln>
            <a:noFill/>
          </a:ln>
        </p:spPr>
        <p:txBody>
          <a:bodyPr anchorCtr="0" anchor="t" bIns="46025" lIns="92075" spcFirstLastPara="1" rIns="92075" wrap="square" tIns="46025">
            <a:noAutofit/>
          </a:bodyPr>
          <a:lstStyle/>
          <a:p>
            <a:pPr indent="-342900" lvl="0" marL="342900" marR="0" rtl="0" algn="l">
              <a:spcBef>
                <a:spcPts val="0"/>
              </a:spcBef>
              <a:spcAft>
                <a:spcPts val="0"/>
              </a:spcAft>
              <a:buClr>
                <a:schemeClr val="hlink"/>
              </a:buClr>
              <a:buSzPts val="3520"/>
              <a:buFont typeface="Noto Sans Symbols"/>
              <a:buChar char="■"/>
            </a:pPr>
            <a:r>
              <a:rPr lang="en-US" sz="3200">
                <a:solidFill>
                  <a:schemeClr val="dk1"/>
                </a:solidFill>
                <a:latin typeface="Calibri"/>
                <a:ea typeface="Calibri"/>
                <a:cs typeface="Calibri"/>
                <a:sym typeface="Calibri"/>
              </a:rPr>
              <a:t>Comment lines begin with:    #</a:t>
            </a:r>
            <a:endParaRPr/>
          </a:p>
          <a:p>
            <a:pPr indent="-342900" lvl="0" marL="342900" marR="0" rtl="0" algn="l">
              <a:spcBef>
                <a:spcPts val="640"/>
              </a:spcBef>
              <a:spcAft>
                <a:spcPts val="0"/>
              </a:spcAft>
              <a:buClr>
                <a:schemeClr val="hlink"/>
              </a:buClr>
              <a:buSzPts val="3520"/>
              <a:buFont typeface="Noto Sans Symbols"/>
              <a:buChar char="■"/>
            </a:pPr>
            <a:r>
              <a:rPr lang="en-US" sz="3200">
                <a:solidFill>
                  <a:schemeClr val="dk1"/>
                </a:solidFill>
                <a:latin typeface="Calibri"/>
                <a:ea typeface="Calibri"/>
                <a:cs typeface="Calibri"/>
                <a:sym typeface="Calibri"/>
              </a:rPr>
              <a:t>File Naming Scheme</a:t>
            </a:r>
            <a:endParaRPr/>
          </a:p>
          <a:p>
            <a:pPr indent="-285750" lvl="1" marL="742950" marR="0" rtl="0" algn="l">
              <a:spcBef>
                <a:spcPts val="560"/>
              </a:spcBef>
              <a:spcAft>
                <a:spcPts val="0"/>
              </a:spcAft>
              <a:buClr>
                <a:schemeClr val="dk1"/>
              </a:buClr>
              <a:buSzPts val="1680"/>
              <a:buFont typeface="Noto Sans Symbols"/>
              <a:buChar char="■"/>
            </a:pPr>
            <a:r>
              <a:rPr b="0" i="1" lang="en-US" sz="2800" u="none" cap="none" strike="noStrike">
                <a:solidFill>
                  <a:schemeClr val="dk1"/>
                </a:solidFill>
                <a:latin typeface="Calibri"/>
                <a:ea typeface="Calibri"/>
                <a:cs typeface="Calibri"/>
                <a:sym typeface="Calibri"/>
              </a:rPr>
              <a:t>filename</a:t>
            </a:r>
            <a:r>
              <a:rPr b="0" i="0" lang="en-US" sz="2800" u="none" cap="none" strike="noStrike">
                <a:solidFill>
                  <a:schemeClr val="dk1"/>
                </a:solidFill>
                <a:latin typeface="Calibri"/>
                <a:ea typeface="Calibri"/>
                <a:cs typeface="Calibri"/>
                <a:sym typeface="Calibri"/>
              </a:rPr>
              <a:t>.py    (programs)</a:t>
            </a:r>
            <a:endParaRPr/>
          </a:p>
          <a:p>
            <a:pPr indent="-342900" lvl="0" marL="342900" marR="0" rtl="0" algn="l">
              <a:spcBef>
                <a:spcPts val="640"/>
              </a:spcBef>
              <a:spcAft>
                <a:spcPts val="0"/>
              </a:spcAft>
              <a:buClr>
                <a:schemeClr val="hlink"/>
              </a:buClr>
              <a:buSzPts val="3520"/>
              <a:buFont typeface="Noto Sans Symbols"/>
              <a:buChar char="■"/>
            </a:pPr>
            <a:r>
              <a:rPr lang="en-US" sz="3200">
                <a:solidFill>
                  <a:schemeClr val="dk1"/>
                </a:solidFill>
                <a:latin typeface="Calibri"/>
                <a:ea typeface="Calibri"/>
                <a:cs typeface="Calibri"/>
                <a:sym typeface="Calibri"/>
              </a:rPr>
              <a:t>Example program: </a:t>
            </a:r>
            <a:endParaRPr/>
          </a:p>
          <a:p>
            <a:pPr indent="0" lvl="0" marL="0" marR="0" rtl="0" algn="l">
              <a:spcBef>
                <a:spcPts val="640"/>
              </a:spcBef>
              <a:spcAft>
                <a:spcPts val="0"/>
              </a:spcAft>
              <a:buClr>
                <a:schemeClr val="hlink"/>
              </a:buClr>
              <a:buSzPts val="3520"/>
              <a:buFont typeface="Noto Sans Symbols"/>
              <a:buNone/>
            </a:pPr>
            <a:r>
              <a:rPr lang="en-US" sz="3200">
                <a:solidFill>
                  <a:schemeClr val="dk1"/>
                </a:solidFill>
                <a:latin typeface="Calibri"/>
                <a:ea typeface="Calibri"/>
                <a:cs typeface="Calibri"/>
                <a:sym typeface="Calibri"/>
              </a:rPr>
              <a:t>&gt;&gt;  print(“Hello, World!\n”)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0"/>
          <p:cNvSpPr/>
          <p:nvPr/>
        </p:nvSpPr>
        <p:spPr>
          <a:xfrm>
            <a:off x="982532" y="1056524"/>
            <a:ext cx="6096000"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Python Data Types</a:t>
            </a:r>
            <a:endParaRPr/>
          </a:p>
          <a:p>
            <a:pPr indent="-342900" lvl="0" marL="342900" marR="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Python Data Type – Numeric</a:t>
            </a:r>
            <a:endParaRPr/>
          </a:p>
          <a:p>
            <a:pPr indent="-342900" lvl="0" marL="342900" marR="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Python Data Type – String</a:t>
            </a:r>
            <a:endParaRPr/>
          </a:p>
          <a:p>
            <a:pPr indent="-342900" lvl="0" marL="342900" marR="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Python Data Type – List</a:t>
            </a:r>
            <a:endParaRPr/>
          </a:p>
          <a:p>
            <a:pPr indent="-342900" lvl="0" marL="342900" marR="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Python Data Type – Tuple</a:t>
            </a:r>
            <a:endParaRPr/>
          </a:p>
          <a:p>
            <a:pPr indent="-342900" lvl="0" marL="342900" marR="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Dictionary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p:nvPr/>
        </p:nvSpPr>
        <p:spPr>
          <a:xfrm>
            <a:off x="487680" y="523546"/>
            <a:ext cx="5284845" cy="58477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Calibri"/>
              <a:buAutoNum type="arabicPeriod"/>
            </a:pPr>
            <a:r>
              <a:rPr lang="en-US" sz="3200">
                <a:solidFill>
                  <a:schemeClr val="dk1"/>
                </a:solidFill>
                <a:latin typeface="Calibri"/>
                <a:ea typeface="Calibri"/>
                <a:cs typeface="Calibri"/>
                <a:sym typeface="Calibri"/>
              </a:rPr>
              <a:t>Python Data Type – Numeric</a:t>
            </a:r>
            <a:endParaRPr/>
          </a:p>
        </p:txBody>
      </p:sp>
      <p:sp>
        <p:nvSpPr>
          <p:cNvPr id="267" name="Google Shape;267;p31"/>
          <p:cNvSpPr/>
          <p:nvPr/>
        </p:nvSpPr>
        <p:spPr>
          <a:xfrm>
            <a:off x="487680" y="1424984"/>
            <a:ext cx="10097845" cy="31085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800">
                <a:solidFill>
                  <a:srgbClr val="37474F"/>
                </a:solidFill>
                <a:latin typeface="Arial"/>
                <a:ea typeface="Arial"/>
                <a:cs typeface="Arial"/>
                <a:sym typeface="Arial"/>
              </a:rPr>
              <a:t>Python numeric data type is used to hold numeric values like;</a:t>
            </a:r>
            <a:endParaRPr/>
          </a:p>
          <a:p>
            <a:pPr indent="-177800" lvl="0" marL="0" marR="0" rtl="0" algn="l">
              <a:spcBef>
                <a:spcPts val="0"/>
              </a:spcBef>
              <a:spcAft>
                <a:spcPts val="0"/>
              </a:spcAft>
              <a:buClr>
                <a:srgbClr val="37474F"/>
              </a:buClr>
              <a:buSzPts val="2800"/>
              <a:buFont typeface="Calibri"/>
              <a:buAutoNum type="arabicPeriod"/>
            </a:pPr>
            <a:r>
              <a:rPr b="0" i="0" lang="en-US" sz="2800">
                <a:solidFill>
                  <a:srgbClr val="37474F"/>
                </a:solidFill>
                <a:latin typeface="Arial"/>
                <a:ea typeface="Arial"/>
                <a:cs typeface="Arial"/>
                <a:sym typeface="Arial"/>
              </a:rPr>
              <a:t>int – holds signed integers of non-limited length.</a:t>
            </a:r>
            <a:endParaRPr/>
          </a:p>
          <a:p>
            <a:pPr indent="-177800" lvl="0" marL="0" marR="0" rtl="0" algn="l">
              <a:spcBef>
                <a:spcPts val="0"/>
              </a:spcBef>
              <a:spcAft>
                <a:spcPts val="0"/>
              </a:spcAft>
              <a:buClr>
                <a:srgbClr val="37474F"/>
              </a:buClr>
              <a:buSzPts val="2800"/>
              <a:buFont typeface="Calibri"/>
              <a:buAutoNum type="arabicPeriod"/>
            </a:pPr>
            <a:r>
              <a:rPr b="0" i="0" lang="en-US" sz="2800">
                <a:solidFill>
                  <a:srgbClr val="37474F"/>
                </a:solidFill>
                <a:latin typeface="Arial"/>
                <a:ea typeface="Arial"/>
                <a:cs typeface="Arial"/>
                <a:sym typeface="Arial"/>
              </a:rPr>
              <a:t>long- holds long integers(exists in Python 2.x, deprecated in Python 3.x).</a:t>
            </a:r>
            <a:endParaRPr/>
          </a:p>
          <a:p>
            <a:pPr indent="-177800" lvl="0" marL="0" marR="0" rtl="0" algn="l">
              <a:spcBef>
                <a:spcPts val="0"/>
              </a:spcBef>
              <a:spcAft>
                <a:spcPts val="0"/>
              </a:spcAft>
              <a:buClr>
                <a:srgbClr val="37474F"/>
              </a:buClr>
              <a:buSzPts val="2800"/>
              <a:buFont typeface="Calibri"/>
              <a:buAutoNum type="arabicPeriod"/>
            </a:pPr>
            <a:r>
              <a:rPr b="0" i="0" lang="en-US" sz="2800">
                <a:solidFill>
                  <a:srgbClr val="37474F"/>
                </a:solidFill>
                <a:latin typeface="Arial"/>
                <a:ea typeface="Arial"/>
                <a:cs typeface="Arial"/>
                <a:sym typeface="Arial"/>
              </a:rPr>
              <a:t>float- holds floating precision numbers and it’s accurate upto 15 decimal places.</a:t>
            </a:r>
            <a:endParaRPr/>
          </a:p>
          <a:p>
            <a:pPr indent="-177800" lvl="0" marL="0" marR="0" rtl="0" algn="l">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 complex- holds complex numbers.</a:t>
            </a:r>
            <a:endParaRPr b="0" i="0" sz="2800">
              <a:solidFill>
                <a:srgbClr val="37474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4"/>
          <p:cNvSpPr txBox="1"/>
          <p:nvPr>
            <p:ph type="title"/>
          </p:nvPr>
        </p:nvSpPr>
        <p:spPr>
          <a:xfrm>
            <a:off x="2424749" y="309976"/>
            <a:ext cx="7749827" cy="1243289"/>
          </a:xfrm>
          <a:prstGeom prst="rect">
            <a:avLst/>
          </a:prstGeom>
          <a:noFill/>
          <a:ln>
            <a:noFill/>
          </a:ln>
        </p:spPr>
        <p:txBody>
          <a:bodyPr anchorCtr="0" anchor="ctr" bIns="0" lIns="0" spcFirstLastPara="1" rIns="0" wrap="square" tIns="12050">
            <a:spAutoFit/>
          </a:bodyPr>
          <a:lstStyle/>
          <a:p>
            <a:pPr indent="-1532255" lvl="0" marL="1544320" marR="5080" rtl="0" algn="l">
              <a:lnSpc>
                <a:spcPct val="100000"/>
              </a:lnSpc>
              <a:spcBef>
                <a:spcPts val="0"/>
              </a:spcBef>
              <a:spcAft>
                <a:spcPts val="0"/>
              </a:spcAft>
              <a:buClr>
                <a:srgbClr val="FF0000"/>
              </a:buClr>
              <a:buSzPts val="4000"/>
              <a:buFont typeface="Times New Roman"/>
              <a:buNone/>
            </a:pPr>
            <a:r>
              <a:rPr i="1" lang="en-US" sz="4000">
                <a:solidFill>
                  <a:srgbClr val="FF0000"/>
                </a:solidFill>
                <a:latin typeface="Times New Roman"/>
                <a:ea typeface="Times New Roman"/>
                <a:cs typeface="Times New Roman"/>
                <a:sym typeface="Times New Roman"/>
              </a:rPr>
              <a:t>Differences between program and  scripting language</a:t>
            </a:r>
            <a:endParaRPr sz="4000">
              <a:latin typeface="Times New Roman"/>
              <a:ea typeface="Times New Roman"/>
              <a:cs typeface="Times New Roman"/>
              <a:sym typeface="Times New Roman"/>
            </a:endParaRPr>
          </a:p>
        </p:txBody>
      </p:sp>
      <p:sp>
        <p:nvSpPr>
          <p:cNvPr id="90" name="Google Shape;90;p14"/>
          <p:cNvSpPr/>
          <p:nvPr/>
        </p:nvSpPr>
        <p:spPr>
          <a:xfrm>
            <a:off x="1480072" y="2562113"/>
            <a:ext cx="488518" cy="3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4"/>
          <p:cNvSpPr/>
          <p:nvPr/>
        </p:nvSpPr>
        <p:spPr>
          <a:xfrm>
            <a:off x="1480072" y="4025407"/>
            <a:ext cx="488518" cy="3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4"/>
          <p:cNvSpPr txBox="1"/>
          <p:nvPr>
            <p:ph idx="4294967295" type="body"/>
          </p:nvPr>
        </p:nvSpPr>
        <p:spPr>
          <a:xfrm>
            <a:off x="1480072" y="1553265"/>
            <a:ext cx="4310547" cy="5282215"/>
          </a:xfrm>
          <a:prstGeom prst="rect">
            <a:avLst/>
          </a:prstGeom>
          <a:noFill/>
          <a:ln>
            <a:noFill/>
          </a:ln>
        </p:spPr>
        <p:txBody>
          <a:bodyPr anchorCtr="0" anchor="t" bIns="0" lIns="0" spcFirstLastPara="1" rIns="0" wrap="square" tIns="222250">
            <a:spAutoFit/>
          </a:bodyPr>
          <a:lstStyle/>
          <a:p>
            <a:pPr indent="-228600" lvl="0" marL="1131570" rtl="0" algn="l">
              <a:lnSpc>
                <a:spcPct val="100000"/>
              </a:lnSpc>
              <a:spcBef>
                <a:spcPts val="0"/>
              </a:spcBef>
              <a:spcAft>
                <a:spcPts val="0"/>
              </a:spcAft>
              <a:buClr>
                <a:schemeClr val="dk1"/>
              </a:buClr>
              <a:buSzPts val="2800"/>
              <a:buChar char="•"/>
            </a:pPr>
            <a:r>
              <a:rPr lang="en-US"/>
              <a:t>Program</a:t>
            </a:r>
            <a:endParaRPr/>
          </a:p>
          <a:p>
            <a:pPr indent="-12700" lvl="0" marL="12700" marR="8255" rtl="0" algn="just">
              <a:lnSpc>
                <a:spcPct val="100000"/>
              </a:lnSpc>
              <a:spcBef>
                <a:spcPts val="1420"/>
              </a:spcBef>
              <a:spcAft>
                <a:spcPts val="0"/>
              </a:spcAft>
              <a:buClr>
                <a:srgbClr val="000000"/>
              </a:buClr>
              <a:buSzPts val="2400"/>
              <a:buChar char="•"/>
            </a:pPr>
            <a:r>
              <a:rPr b="0" lang="en-US" sz="2400">
                <a:solidFill>
                  <a:srgbClr val="000000"/>
                </a:solidFill>
                <a:latin typeface="Times New Roman"/>
                <a:ea typeface="Times New Roman"/>
                <a:cs typeface="Times New Roman"/>
                <a:sym typeface="Times New Roman"/>
              </a:rPr>
              <a:t>a </a:t>
            </a:r>
            <a:r>
              <a:rPr lang="en-US" sz="2400">
                <a:solidFill>
                  <a:srgbClr val="000000"/>
                </a:solidFill>
                <a:latin typeface="Times New Roman"/>
                <a:ea typeface="Times New Roman"/>
                <a:cs typeface="Times New Roman"/>
                <a:sym typeface="Times New Roman"/>
              </a:rPr>
              <a:t>program is executed </a:t>
            </a:r>
            <a:r>
              <a:rPr b="0" i="1" lang="en-US" sz="2400">
                <a:solidFill>
                  <a:srgbClr val="000000"/>
                </a:solidFill>
                <a:latin typeface="Times New Roman"/>
                <a:ea typeface="Times New Roman"/>
                <a:cs typeface="Times New Roman"/>
                <a:sym typeface="Times New Roman"/>
              </a:rPr>
              <a:t>(i.e.  the source is first </a:t>
            </a:r>
            <a:r>
              <a:rPr b="0" i="1" lang="en-US" sz="2400">
                <a:solidFill>
                  <a:srgbClr val="FF0000"/>
                </a:solidFill>
                <a:latin typeface="Times New Roman"/>
                <a:ea typeface="Times New Roman"/>
                <a:cs typeface="Times New Roman"/>
                <a:sym typeface="Times New Roman"/>
              </a:rPr>
              <a:t>compiled</a:t>
            </a:r>
            <a:r>
              <a:rPr b="0" i="1" lang="en-US" sz="2400">
                <a:solidFill>
                  <a:srgbClr val="000000"/>
                </a:solidFill>
                <a:latin typeface="Times New Roman"/>
                <a:ea typeface="Times New Roman"/>
                <a:cs typeface="Times New Roman"/>
                <a:sym typeface="Times New Roman"/>
              </a:rPr>
              <a:t>,  and the result of that  compilation is expected)</a:t>
            </a:r>
            <a:endParaRPr sz="2400">
              <a:latin typeface="Times New Roman"/>
              <a:ea typeface="Times New Roman"/>
              <a:cs typeface="Times New Roman"/>
              <a:sym typeface="Times New Roman"/>
            </a:endParaRPr>
          </a:p>
          <a:p>
            <a:pPr indent="-12700" lvl="0" marL="12700" marR="5080" rtl="0" algn="just">
              <a:lnSpc>
                <a:spcPct val="100000"/>
              </a:lnSpc>
              <a:spcBef>
                <a:spcPts val="1000"/>
              </a:spcBef>
              <a:spcAft>
                <a:spcPts val="0"/>
              </a:spcAft>
              <a:buClr>
                <a:srgbClr val="000000"/>
              </a:buClr>
              <a:buSzPts val="2400"/>
              <a:buChar char="•"/>
            </a:pPr>
            <a:r>
              <a:rPr b="0" lang="en-US" sz="2400">
                <a:solidFill>
                  <a:srgbClr val="000000"/>
                </a:solidFill>
                <a:latin typeface="Times New Roman"/>
                <a:ea typeface="Times New Roman"/>
                <a:cs typeface="Times New Roman"/>
                <a:sym typeface="Times New Roman"/>
              </a:rPr>
              <a:t>A "program" in general, is </a:t>
            </a:r>
            <a:r>
              <a:rPr lang="en-US" sz="2400">
                <a:solidFill>
                  <a:srgbClr val="000000"/>
                </a:solidFill>
                <a:latin typeface="Times New Roman"/>
                <a:ea typeface="Times New Roman"/>
                <a:cs typeface="Times New Roman"/>
                <a:sym typeface="Times New Roman"/>
              </a:rPr>
              <a:t>a  sequence of instructions  written so that a computer  can perform certain task</a:t>
            </a:r>
            <a:r>
              <a:rPr b="0" lang="en-US" sz="2400">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M</a:t>
            </a:r>
            <a:r>
              <a:rPr b="0" lang="en-US" sz="2400">
                <a:solidFill>
                  <a:srgbClr val="000000"/>
                </a:solidFill>
                <a:latin typeface="Times New Roman"/>
                <a:ea typeface="Times New Roman"/>
                <a:cs typeface="Times New Roman"/>
                <a:sym typeface="Times New Roman"/>
              </a:rPr>
              <a:t>ore syntax based</a:t>
            </a:r>
            <a:endParaRPr/>
          </a:p>
          <a:p>
            <a:pPr indent="139700" lvl="0" marL="12700" marR="5080" rtl="0" algn="just">
              <a:lnSpc>
                <a:spcPct val="100000"/>
              </a:lnSpc>
              <a:spcBef>
                <a:spcPts val="1000"/>
              </a:spcBef>
              <a:spcAft>
                <a:spcPts val="0"/>
              </a:spcAft>
              <a:buClr>
                <a:schemeClr val="dk1"/>
              </a:buClr>
              <a:buSzPts val="2400"/>
              <a:buNone/>
            </a:pPr>
            <a:r>
              <a:t/>
            </a:r>
            <a:endParaRPr sz="2400">
              <a:solidFill>
                <a:srgbClr val="000000"/>
              </a:solidFill>
              <a:latin typeface="Times New Roman"/>
              <a:ea typeface="Times New Roman"/>
              <a:cs typeface="Times New Roman"/>
              <a:sym typeface="Times New Roman"/>
            </a:endParaRPr>
          </a:p>
          <a:p>
            <a:pPr indent="-12700" lvl="0" marL="12700" marR="5080" rtl="0" algn="just">
              <a:lnSpc>
                <a:spcPct val="100000"/>
              </a:lnSpc>
              <a:spcBef>
                <a:spcPts val="1000"/>
              </a:spcBef>
              <a:spcAft>
                <a:spcPts val="0"/>
              </a:spcAft>
              <a:buClr>
                <a:srgbClr val="000000"/>
              </a:buClr>
              <a:buSzPts val="2400"/>
              <a:buChar char="•"/>
            </a:pPr>
            <a:r>
              <a:rPr lang="en-US" sz="2400">
                <a:solidFill>
                  <a:srgbClr val="000000"/>
                </a:solidFill>
                <a:latin typeface="Times New Roman"/>
                <a:ea typeface="Times New Roman"/>
                <a:cs typeface="Times New Roman"/>
                <a:sym typeface="Times New Roman"/>
              </a:rPr>
              <a:t>All lines are checked once and errors are throwned.</a:t>
            </a:r>
            <a:endParaRPr sz="2400">
              <a:latin typeface="Times New Roman"/>
              <a:ea typeface="Times New Roman"/>
              <a:cs typeface="Times New Roman"/>
              <a:sym typeface="Times New Roman"/>
            </a:endParaRPr>
          </a:p>
        </p:txBody>
      </p:sp>
      <p:sp>
        <p:nvSpPr>
          <p:cNvPr id="93" name="Google Shape;93;p14"/>
          <p:cNvSpPr/>
          <p:nvPr/>
        </p:nvSpPr>
        <p:spPr>
          <a:xfrm>
            <a:off x="5824361" y="2562113"/>
            <a:ext cx="488518" cy="34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4"/>
          <p:cNvSpPr/>
          <p:nvPr/>
        </p:nvSpPr>
        <p:spPr>
          <a:xfrm>
            <a:off x="5851741" y="3904095"/>
            <a:ext cx="488518" cy="34632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4"/>
          <p:cNvSpPr txBox="1"/>
          <p:nvPr>
            <p:ph idx="4294967295" type="body"/>
          </p:nvPr>
        </p:nvSpPr>
        <p:spPr>
          <a:xfrm>
            <a:off x="6085980" y="1735868"/>
            <a:ext cx="4825859" cy="4937249"/>
          </a:xfrm>
          <a:prstGeom prst="rect">
            <a:avLst/>
          </a:prstGeom>
          <a:noFill/>
          <a:ln>
            <a:noFill/>
          </a:ln>
        </p:spPr>
        <p:txBody>
          <a:bodyPr anchorCtr="0" anchor="t" bIns="0" lIns="0" spcFirstLastPara="1" rIns="0" wrap="square" tIns="195575">
            <a:spAutoFit/>
          </a:bodyPr>
          <a:lstStyle/>
          <a:p>
            <a:pPr indent="-228600" lvl="0" marL="868044" rtl="0" algn="l">
              <a:lnSpc>
                <a:spcPct val="100000"/>
              </a:lnSpc>
              <a:spcBef>
                <a:spcPts val="0"/>
              </a:spcBef>
              <a:spcAft>
                <a:spcPts val="0"/>
              </a:spcAft>
              <a:buClr>
                <a:schemeClr val="dk1"/>
              </a:buClr>
              <a:buSzPts val="2800"/>
              <a:buChar char="•"/>
            </a:pPr>
            <a:r>
              <a:rPr lang="en-US"/>
              <a:t>Scripting</a:t>
            </a:r>
            <a:endParaRPr/>
          </a:p>
          <a:p>
            <a:pPr indent="-12700" lvl="0" marL="12700" rtl="0" algn="l">
              <a:lnSpc>
                <a:spcPct val="100000"/>
              </a:lnSpc>
              <a:spcBef>
                <a:spcPts val="1245"/>
              </a:spcBef>
              <a:spcAft>
                <a:spcPts val="0"/>
              </a:spcAft>
              <a:buClr>
                <a:srgbClr val="000000"/>
              </a:buClr>
              <a:buSzPts val="2400"/>
              <a:buChar char="•"/>
            </a:pPr>
            <a:r>
              <a:rPr b="0" lang="en-US" sz="2400">
                <a:solidFill>
                  <a:srgbClr val="000000"/>
                </a:solidFill>
                <a:latin typeface="Times New Roman"/>
                <a:ea typeface="Times New Roman"/>
                <a:cs typeface="Times New Roman"/>
                <a:sym typeface="Times New Roman"/>
              </a:rPr>
              <a:t>a </a:t>
            </a:r>
            <a:r>
              <a:rPr lang="en-US" sz="2400">
                <a:solidFill>
                  <a:srgbClr val="000000"/>
                </a:solidFill>
                <a:latin typeface="Times New Roman"/>
                <a:ea typeface="Times New Roman"/>
                <a:cs typeface="Times New Roman"/>
                <a:sym typeface="Times New Roman"/>
              </a:rPr>
              <a:t>script is </a:t>
            </a:r>
            <a:r>
              <a:rPr lang="en-US" sz="2400">
                <a:solidFill>
                  <a:srgbClr val="FF0000"/>
                </a:solidFill>
                <a:latin typeface="Times New Roman"/>
                <a:ea typeface="Times New Roman"/>
                <a:cs typeface="Times New Roman"/>
                <a:sym typeface="Times New Roman"/>
              </a:rPr>
              <a:t>interpreted</a:t>
            </a:r>
            <a:r>
              <a:rPr lang="en-US" sz="2400">
                <a:solidFill>
                  <a:srgbClr val="00000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a:p>
            <a:pPr indent="139700" lvl="0" marL="12700" marR="121285" rtl="0" algn="l">
              <a:lnSpc>
                <a:spcPct val="100000"/>
              </a:lnSpc>
              <a:spcBef>
                <a:spcPts val="575"/>
              </a:spcBef>
              <a:spcAft>
                <a:spcPts val="0"/>
              </a:spcAft>
              <a:buClr>
                <a:schemeClr val="dk1"/>
              </a:buClr>
              <a:buSzPts val="2400"/>
              <a:buNone/>
            </a:pPr>
            <a:r>
              <a:t/>
            </a:r>
            <a:endParaRPr b="0" sz="2400">
              <a:solidFill>
                <a:srgbClr val="000000"/>
              </a:solidFill>
              <a:latin typeface="Times New Roman"/>
              <a:ea typeface="Times New Roman"/>
              <a:cs typeface="Times New Roman"/>
              <a:sym typeface="Times New Roman"/>
            </a:endParaRPr>
          </a:p>
          <a:p>
            <a:pPr indent="139700" lvl="0" marL="12700" marR="121285" rtl="0" algn="l">
              <a:lnSpc>
                <a:spcPct val="100000"/>
              </a:lnSpc>
              <a:spcBef>
                <a:spcPts val="575"/>
              </a:spcBef>
              <a:spcAft>
                <a:spcPts val="0"/>
              </a:spcAft>
              <a:buClr>
                <a:schemeClr val="dk1"/>
              </a:buClr>
              <a:buSzPts val="2400"/>
              <a:buNone/>
            </a:pPr>
            <a:r>
              <a:t/>
            </a:r>
            <a:endParaRPr sz="2400">
              <a:solidFill>
                <a:srgbClr val="000000"/>
              </a:solidFill>
              <a:latin typeface="Times New Roman"/>
              <a:ea typeface="Times New Roman"/>
              <a:cs typeface="Times New Roman"/>
              <a:sym typeface="Times New Roman"/>
            </a:endParaRPr>
          </a:p>
          <a:p>
            <a:pPr indent="-12700" lvl="0" marL="12700" marR="121285" rtl="0" algn="l">
              <a:lnSpc>
                <a:spcPct val="100000"/>
              </a:lnSpc>
              <a:spcBef>
                <a:spcPts val="575"/>
              </a:spcBef>
              <a:spcAft>
                <a:spcPts val="0"/>
              </a:spcAft>
              <a:buClr>
                <a:srgbClr val="000000"/>
              </a:buClr>
              <a:buSzPts val="2400"/>
              <a:buChar char="•"/>
            </a:pPr>
            <a:r>
              <a:rPr b="0" lang="en-US" sz="2400">
                <a:solidFill>
                  <a:srgbClr val="000000"/>
                </a:solidFill>
                <a:latin typeface="Times New Roman"/>
                <a:ea typeface="Times New Roman"/>
                <a:cs typeface="Times New Roman"/>
                <a:sym typeface="Times New Roman"/>
              </a:rPr>
              <a:t>A "script" is code written in  a scripting language. It mostly used to control other applications. Not more syntax based</a:t>
            </a:r>
            <a:endParaRPr/>
          </a:p>
          <a:p>
            <a:pPr indent="139700" lvl="0" marL="12700" marR="121285" rtl="0" algn="l">
              <a:lnSpc>
                <a:spcPct val="100000"/>
              </a:lnSpc>
              <a:spcBef>
                <a:spcPts val="575"/>
              </a:spcBef>
              <a:spcAft>
                <a:spcPts val="0"/>
              </a:spcAft>
              <a:buClr>
                <a:schemeClr val="dk1"/>
              </a:buClr>
              <a:buSzPts val="2400"/>
              <a:buNone/>
            </a:pPr>
            <a:r>
              <a:t/>
            </a:r>
            <a:endParaRPr sz="2400">
              <a:solidFill>
                <a:srgbClr val="000000"/>
              </a:solidFill>
              <a:latin typeface="Times New Roman"/>
              <a:ea typeface="Times New Roman"/>
              <a:cs typeface="Times New Roman"/>
              <a:sym typeface="Times New Roman"/>
            </a:endParaRPr>
          </a:p>
          <a:p>
            <a:pPr indent="0" lvl="0" marL="0" marR="121285" rtl="0" algn="l">
              <a:lnSpc>
                <a:spcPct val="100000"/>
              </a:lnSpc>
              <a:spcBef>
                <a:spcPts val="575"/>
              </a:spcBef>
              <a:spcAft>
                <a:spcPts val="0"/>
              </a:spcAft>
              <a:buClr>
                <a:schemeClr val="dk1"/>
              </a:buClr>
              <a:buSzPts val="2400"/>
              <a:buNone/>
            </a:pPr>
            <a:r>
              <a:t/>
            </a:r>
            <a:endParaRPr sz="2400">
              <a:solidFill>
                <a:srgbClr val="000000"/>
              </a:solidFill>
              <a:latin typeface="Times New Roman"/>
              <a:ea typeface="Times New Roman"/>
              <a:cs typeface="Times New Roman"/>
              <a:sym typeface="Times New Roman"/>
            </a:endParaRPr>
          </a:p>
          <a:p>
            <a:pPr indent="0" lvl="0" marL="0" marR="121285" rtl="0" algn="l">
              <a:lnSpc>
                <a:spcPct val="100000"/>
              </a:lnSpc>
              <a:spcBef>
                <a:spcPts val="575"/>
              </a:spcBef>
              <a:spcAft>
                <a:spcPts val="0"/>
              </a:spcAft>
              <a:buClr>
                <a:srgbClr val="000000"/>
              </a:buClr>
              <a:buSzPts val="2400"/>
              <a:buNone/>
            </a:pPr>
            <a:r>
              <a:rPr lang="en-US" sz="2400">
                <a:solidFill>
                  <a:srgbClr val="000000"/>
                </a:solidFill>
                <a:latin typeface="Times New Roman"/>
                <a:ea typeface="Times New Roman"/>
                <a:cs typeface="Times New Roman"/>
                <a:sym typeface="Times New Roman"/>
              </a:rPr>
              <a:t>Interpreter checks line by line errors.</a:t>
            </a:r>
            <a:endParaRPr sz="24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2"/>
          <p:cNvPicPr preferRelativeResize="0"/>
          <p:nvPr/>
        </p:nvPicPr>
        <p:blipFill rotWithShape="1">
          <a:blip r:embed="rId3">
            <a:alphaModFix/>
          </a:blip>
          <a:srcRect b="23741" l="20614" r="29033" t="17906"/>
          <a:stretch/>
        </p:blipFill>
        <p:spPr>
          <a:xfrm>
            <a:off x="408791" y="225911"/>
            <a:ext cx="9623565" cy="60224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p:nvPr/>
        </p:nvSpPr>
        <p:spPr>
          <a:xfrm>
            <a:off x="579120" y="0"/>
            <a:ext cx="915924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Taking input in Python</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input ( prompt ):</a:t>
            </a:r>
            <a:endParaRPr b="1" sz="3600">
              <a:solidFill>
                <a:schemeClr val="dk1"/>
              </a:solidFill>
              <a:latin typeface="Roboto"/>
              <a:ea typeface="Roboto"/>
              <a:cs typeface="Roboto"/>
              <a:sym typeface="Roboto"/>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This function first takes the input from the user and then evaluates the expression, which means Python automatically identifies whether user entered a string or a number or list.</a:t>
            </a:r>
            <a:endParaRPr/>
          </a:p>
          <a:p>
            <a:pPr indent="0" lvl="0" marL="0" marR="0" rtl="0" algn="l">
              <a:spcBef>
                <a:spcPts val="0"/>
              </a:spcBef>
              <a:spcAft>
                <a:spcPts val="0"/>
              </a:spcAft>
              <a:buNone/>
            </a:pPr>
            <a:br>
              <a:rPr lang="en-US" sz="3600">
                <a:solidFill>
                  <a:schemeClr val="dk1"/>
                </a:solidFill>
                <a:latin typeface="Roboto"/>
                <a:ea typeface="Roboto"/>
                <a:cs typeface="Roboto"/>
                <a:sym typeface="Roboto"/>
              </a:rPr>
            </a:br>
            <a:r>
              <a:rPr lang="en-US" sz="2400">
                <a:solidFill>
                  <a:schemeClr val="dk1"/>
                </a:solidFill>
                <a:latin typeface="Roboto"/>
                <a:ea typeface="Roboto"/>
                <a:cs typeface="Roboto"/>
                <a:sym typeface="Roboto"/>
              </a:rPr>
              <a:t># Python program showing  </a:t>
            </a:r>
            <a:endParaRPr/>
          </a:p>
          <a:p>
            <a:pPr indent="0" lvl="0" marL="0" marR="0" rtl="0" algn="l">
              <a:spcBef>
                <a:spcPts val="0"/>
              </a:spcBef>
              <a:spcAft>
                <a:spcPts val="0"/>
              </a:spcAft>
              <a:buNone/>
            </a:pPr>
            <a:r>
              <a:rPr lang="en-US" sz="2400">
                <a:solidFill>
                  <a:schemeClr val="dk1"/>
                </a:solidFill>
                <a:latin typeface="Roboto"/>
                <a:ea typeface="Roboto"/>
                <a:cs typeface="Roboto"/>
                <a:sym typeface="Roboto"/>
              </a:rPr>
              <a:t>val = input("Enter your value: ") </a:t>
            </a:r>
            <a:endParaRPr/>
          </a:p>
          <a:p>
            <a:pPr indent="0" lvl="0" marL="0" marR="0" rtl="0" algn="l">
              <a:spcBef>
                <a:spcPts val="0"/>
              </a:spcBef>
              <a:spcAft>
                <a:spcPts val="0"/>
              </a:spcAft>
              <a:buNone/>
            </a:pPr>
            <a:r>
              <a:rPr lang="en-US" sz="2400">
                <a:solidFill>
                  <a:schemeClr val="dk1"/>
                </a:solidFill>
                <a:latin typeface="Roboto"/>
                <a:ea typeface="Roboto"/>
                <a:cs typeface="Roboto"/>
                <a:sym typeface="Roboto"/>
              </a:rPr>
              <a:t>print(val)</a:t>
            </a:r>
            <a:endParaRPr sz="2400">
              <a:solidFill>
                <a:schemeClr val="dk1"/>
              </a:solidFill>
              <a:latin typeface="Calibri"/>
              <a:ea typeface="Calibri"/>
              <a:cs typeface="Calibri"/>
              <a:sym typeface="Calibri"/>
            </a:endParaRPr>
          </a:p>
        </p:txBody>
      </p:sp>
      <p:pic>
        <p:nvPicPr>
          <p:cNvPr id="278" name="Google Shape;278;p33"/>
          <p:cNvPicPr preferRelativeResize="0"/>
          <p:nvPr/>
        </p:nvPicPr>
        <p:blipFill rotWithShape="1">
          <a:blip r:embed="rId3">
            <a:alphaModFix/>
          </a:blip>
          <a:srcRect b="42666" l="21667" r="41499" t="39312"/>
          <a:stretch/>
        </p:blipFill>
        <p:spPr>
          <a:xfrm>
            <a:off x="373380" y="3962400"/>
            <a:ext cx="4785360" cy="24993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2601782" y="0"/>
            <a:ext cx="3281679" cy="6350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Basic Operators</a:t>
            </a:r>
            <a:endParaRPr sz="4000">
              <a:latin typeface="Times New Roman"/>
              <a:ea typeface="Times New Roman"/>
              <a:cs typeface="Times New Roman"/>
              <a:sym typeface="Times New Roman"/>
            </a:endParaRPr>
          </a:p>
        </p:txBody>
      </p:sp>
      <p:sp>
        <p:nvSpPr>
          <p:cNvPr id="284" name="Google Shape;284;p34"/>
          <p:cNvSpPr txBox="1"/>
          <p:nvPr/>
        </p:nvSpPr>
        <p:spPr>
          <a:xfrm>
            <a:off x="611242" y="635000"/>
            <a:ext cx="10974744" cy="4985596"/>
          </a:xfrm>
          <a:prstGeom prst="rect">
            <a:avLst/>
          </a:prstGeom>
          <a:noFill/>
          <a:ln>
            <a:noFill/>
          </a:ln>
        </p:spPr>
        <p:txBody>
          <a:bodyPr anchorCtr="0" anchor="t" bIns="0" lIns="0" spcFirstLastPara="1" rIns="0" wrap="square" tIns="60950">
            <a:spAutoFit/>
          </a:bodyPr>
          <a:lstStyle/>
          <a:p>
            <a:pPr indent="0" lvl="0" marL="12065" marR="3305809" rtl="0" algn="l">
              <a:lnSpc>
                <a:spcPct val="110700"/>
              </a:lnSpc>
              <a:spcBef>
                <a:spcPts val="0"/>
              </a:spcBef>
              <a:spcAft>
                <a:spcPts val="0"/>
              </a:spcAft>
              <a:buNone/>
            </a:pPr>
            <a:r>
              <a:rPr lang="en-US" sz="1600">
                <a:solidFill>
                  <a:schemeClr val="dk1"/>
                </a:solidFill>
                <a:latin typeface="Calibri"/>
                <a:ea typeface="Calibri"/>
                <a:cs typeface="Calibri"/>
                <a:sym typeface="Calibri"/>
              </a:rPr>
              <a:t>1. </a:t>
            </a:r>
            <a:r>
              <a:rPr lang="en-US" sz="2800">
                <a:solidFill>
                  <a:schemeClr val="dk1"/>
                </a:solidFill>
                <a:latin typeface="Calibri"/>
                <a:ea typeface="Calibri"/>
                <a:cs typeface="Calibri"/>
                <a:sym typeface="Calibri"/>
              </a:rPr>
              <a:t>Athematic Operators:</a:t>
            </a:r>
            <a:endParaRPr/>
          </a:p>
          <a:p>
            <a:pPr indent="-274319" lvl="0" marL="286385" marR="3305809" rtl="0" algn="l">
              <a:lnSpc>
                <a:spcPct val="1107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	</a:t>
            </a:r>
            <a:r>
              <a:rPr lang="en-US" sz="2800">
                <a:solidFill>
                  <a:schemeClr val="dk1"/>
                </a:solidFill>
                <a:latin typeface="Arial"/>
                <a:ea typeface="Arial"/>
                <a:cs typeface="Arial"/>
                <a:sym typeface="Arial"/>
              </a:rPr>
              <a:t>For example ,if x= 7,y=2  </a:t>
            </a:r>
            <a:endParaRPr sz="2800">
              <a:solidFill>
                <a:schemeClr val="dk1"/>
              </a:solidFill>
              <a:latin typeface="Arial"/>
              <a:ea typeface="Arial"/>
              <a:cs typeface="Arial"/>
              <a:sym typeface="Arial"/>
            </a:endParaRPr>
          </a:p>
          <a:p>
            <a:pPr indent="-274319" lvl="0" marL="286385" marR="3305809" rtl="0" algn="l">
              <a:lnSpc>
                <a:spcPct val="1107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addition: x+y=9</a:t>
            </a:r>
            <a:endParaRPr sz="2800">
              <a:solidFill>
                <a:schemeClr val="dk1"/>
              </a:solidFill>
              <a:latin typeface="Arial"/>
              <a:ea typeface="Arial"/>
              <a:cs typeface="Arial"/>
              <a:sym typeface="Arial"/>
            </a:endParaRPr>
          </a:p>
          <a:p>
            <a:pPr indent="-274319" lvl="0" marL="286385" marR="3305809" rtl="0" algn="l">
              <a:lnSpc>
                <a:spcPct val="1107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subtraction:x-y=5  </a:t>
            </a:r>
            <a:endParaRPr sz="2800">
              <a:solidFill>
                <a:schemeClr val="dk1"/>
              </a:solidFill>
              <a:latin typeface="Arial"/>
              <a:ea typeface="Arial"/>
              <a:cs typeface="Arial"/>
              <a:sym typeface="Arial"/>
            </a:endParaRPr>
          </a:p>
          <a:p>
            <a:pPr indent="-274319" lvl="0" marL="286385" marR="3305809" rtl="0" algn="l">
              <a:lnSpc>
                <a:spcPct val="1107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Multiplication:x*y=14  </a:t>
            </a:r>
            <a:endParaRPr sz="2800">
              <a:solidFill>
                <a:schemeClr val="dk1"/>
              </a:solidFill>
              <a:latin typeface="Arial"/>
              <a:ea typeface="Arial"/>
              <a:cs typeface="Arial"/>
              <a:sym typeface="Arial"/>
            </a:endParaRPr>
          </a:p>
          <a:p>
            <a:pPr indent="-274319" lvl="0" marL="286385" marR="3305809" rtl="0" algn="l">
              <a:lnSpc>
                <a:spcPct val="110700"/>
              </a:lnSpc>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Division: x/y=3.5</a:t>
            </a:r>
            <a:endParaRPr sz="2800">
              <a:solidFill>
                <a:schemeClr val="dk1"/>
              </a:solidFill>
              <a:latin typeface="Arial"/>
              <a:ea typeface="Arial"/>
              <a:cs typeface="Arial"/>
              <a:sym typeface="Arial"/>
            </a:endParaRPr>
          </a:p>
          <a:p>
            <a:pPr indent="-342900" lvl="0" marL="355600" marR="217804" rtl="0" algn="l">
              <a:lnSpc>
                <a:spcPct val="136750"/>
              </a:lnSpc>
              <a:spcBef>
                <a:spcPts val="23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Floor division: x // y=3(rounds off the answer  to the nearest whole number)</a:t>
            </a:r>
            <a:endParaRPr sz="2800">
              <a:solidFill>
                <a:schemeClr val="dk1"/>
              </a:solidFill>
              <a:latin typeface="Times New Roman"/>
              <a:ea typeface="Times New Roman"/>
              <a:cs typeface="Times New Roman"/>
              <a:sym typeface="Times New Roman"/>
            </a:endParaRPr>
          </a:p>
          <a:p>
            <a:pPr indent="-342900" lvl="0" marL="355600" marR="5080" rtl="0" algn="l">
              <a:lnSpc>
                <a:spcPct val="100000"/>
              </a:lnSpc>
              <a:spcBef>
                <a:spcPts val="67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Modulus: x%y= 1(Gives the remainder when 7  is divided by 2</a:t>
            </a:r>
            <a:endParaRPr/>
          </a:p>
          <a:p>
            <a:pPr indent="-342900" lvl="0" marL="355600" marR="0" rtl="0" algn="l">
              <a:lnSpc>
                <a:spcPct val="100000"/>
              </a:lnSpc>
              <a:spcBef>
                <a:spcPts val="80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Exponent : x**y=49(7 to the power of 2)</a:t>
            </a:r>
            <a:endParaRPr sz="2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p:nvPr/>
        </p:nvSpPr>
        <p:spPr>
          <a:xfrm>
            <a:off x="685800" y="115461"/>
            <a:ext cx="8092440"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2. Relational Operators: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Relational operators compares the values. It either returns True or False according to the condition.</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6"/>
          <p:cNvPicPr preferRelativeResize="0"/>
          <p:nvPr/>
        </p:nvPicPr>
        <p:blipFill rotWithShape="1">
          <a:blip r:embed="rId3">
            <a:alphaModFix/>
          </a:blip>
          <a:srcRect b="15999" l="22666" r="31332" t="13333"/>
          <a:stretch/>
        </p:blipFill>
        <p:spPr>
          <a:xfrm>
            <a:off x="783422" y="228601"/>
            <a:ext cx="8909218" cy="643703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p:nvPr/>
        </p:nvSpPr>
        <p:spPr>
          <a:xfrm>
            <a:off x="899160" y="117693"/>
            <a:ext cx="8854440" cy="67403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Examples of Relational Operators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 13</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b = 33</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&gt;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&lt;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&gt;=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&lt;= b)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False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True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False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True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False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True</a:t>
            </a:r>
            <a:endParaRPr sz="20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38"/>
          <p:cNvPicPr preferRelativeResize="0"/>
          <p:nvPr/>
        </p:nvPicPr>
        <p:blipFill rotWithShape="1">
          <a:blip r:embed="rId3">
            <a:alphaModFix/>
          </a:blip>
          <a:srcRect b="41555" l="21167" r="29332" t="11555"/>
          <a:stretch/>
        </p:blipFill>
        <p:spPr>
          <a:xfrm>
            <a:off x="487680" y="228599"/>
            <a:ext cx="8412480" cy="59765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9"/>
          <p:cNvSpPr/>
          <p:nvPr/>
        </p:nvSpPr>
        <p:spPr>
          <a:xfrm>
            <a:off x="1158240" y="296823"/>
            <a:ext cx="8412480" cy="6370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 Examples of Logical Operator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 = True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b = False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a and b is False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and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a or b is True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print(a or b)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not a is False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print(not a)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False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True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False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40"/>
          <p:cNvPicPr preferRelativeResize="0"/>
          <p:nvPr/>
        </p:nvPicPr>
        <p:blipFill rotWithShape="1">
          <a:blip r:embed="rId3">
            <a:alphaModFix/>
          </a:blip>
          <a:srcRect b="30392" l="24301" r="24719" t="36855"/>
          <a:stretch/>
        </p:blipFill>
        <p:spPr>
          <a:xfrm>
            <a:off x="216668" y="215151"/>
            <a:ext cx="11752692" cy="604848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p:nvPr/>
        </p:nvSpPr>
        <p:spPr>
          <a:xfrm>
            <a:off x="580913" y="117693"/>
            <a:ext cx="8315661" cy="64633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 10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b = 20</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list = [1, 2, 3, 4, 5 ];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if ( a in list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print "Line 1 - a is available in the given 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print "Line 1 - a is not available in the given list"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if ( b not in list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print "Line 2 - b is not available in the given 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print "Line 2 - b is available in the given 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 = 2</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if ( a in list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print "Line 3 - a is available in the given 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print "Line 3 - a is not available in the given list“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When you execute the above program it produces the following result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Line 1 - a is not available in the given 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Line 2 - b is not available in the given list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Line 3 - a is available in the given list</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b="0" l="39839" r="0" t="0"/>
          <a:stretch/>
        </p:blipFill>
        <p:spPr>
          <a:xfrm>
            <a:off x="604008" y="385893"/>
            <a:ext cx="8674215" cy="51718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p:nvPr/>
        </p:nvSpPr>
        <p:spPr>
          <a:xfrm>
            <a:off x="411480" y="484555"/>
            <a:ext cx="1109472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Roboto"/>
                <a:ea typeface="Roboto"/>
                <a:cs typeface="Roboto"/>
                <a:sym typeface="Roboto"/>
              </a:rPr>
              <a:t>4. Assignment operators: </a:t>
            </a:r>
            <a:endParaRPr/>
          </a:p>
          <a:p>
            <a:pPr indent="0" lvl="0" marL="0" marR="0" rtl="0" algn="l">
              <a:spcBef>
                <a:spcPts val="0"/>
              </a:spcBef>
              <a:spcAft>
                <a:spcPts val="0"/>
              </a:spcAft>
              <a:buNone/>
            </a:pPr>
            <a:r>
              <a:rPr lang="en-US" sz="2800">
                <a:solidFill>
                  <a:schemeClr val="dk1"/>
                </a:solidFill>
                <a:latin typeface="Roboto"/>
                <a:ea typeface="Roboto"/>
                <a:cs typeface="Roboto"/>
                <a:sym typeface="Roboto"/>
              </a:rPr>
              <a:t>Assignment operators are used to assign values to the variables.</a:t>
            </a:r>
            <a:endParaRPr/>
          </a:p>
          <a:p>
            <a:pPr indent="0" lvl="0" marL="0" marR="0" rtl="0" algn="l">
              <a:spcBef>
                <a:spcPts val="0"/>
              </a:spcBef>
              <a:spcAft>
                <a:spcPts val="0"/>
              </a:spcAft>
              <a:buNone/>
            </a:pPr>
            <a:r>
              <a:t/>
            </a:r>
            <a:endParaRPr sz="2800">
              <a:solidFill>
                <a:schemeClr val="dk1"/>
              </a:solidFill>
              <a:latin typeface="Roboto"/>
              <a:ea typeface="Roboto"/>
              <a:cs typeface="Roboto"/>
              <a:sym typeface="Roboto"/>
            </a:endParaRPr>
          </a:p>
          <a:p>
            <a:pPr indent="0" lvl="0" marL="0" marR="0" rtl="0" algn="l">
              <a:spcBef>
                <a:spcPts val="0"/>
              </a:spcBef>
              <a:spcAft>
                <a:spcPts val="0"/>
              </a:spcAft>
              <a:buNone/>
            </a:pPr>
            <a:r>
              <a:rPr lang="en-US" sz="2800">
                <a:solidFill>
                  <a:schemeClr val="dk1"/>
                </a:solidFill>
                <a:latin typeface="Roboto"/>
                <a:ea typeface="Roboto"/>
                <a:cs typeface="Roboto"/>
                <a:sym typeface="Roboto"/>
              </a:rPr>
              <a:t>Syntax:</a:t>
            </a:r>
            <a:endParaRPr/>
          </a:p>
          <a:p>
            <a:pPr indent="0" lvl="0" marL="0" marR="0" rtl="0" algn="l">
              <a:spcBef>
                <a:spcPts val="0"/>
              </a:spcBef>
              <a:spcAft>
                <a:spcPts val="0"/>
              </a:spcAft>
              <a:buNone/>
            </a:pPr>
            <a:r>
              <a:rPr lang="en-US" sz="2800">
                <a:solidFill>
                  <a:schemeClr val="dk1"/>
                </a:solidFill>
                <a:latin typeface="Roboto"/>
                <a:ea typeface="Roboto"/>
                <a:cs typeface="Roboto"/>
                <a:sym typeface="Roboto"/>
              </a:rPr>
              <a:t>=</a:t>
            </a:r>
            <a:endParaRPr/>
          </a:p>
          <a:p>
            <a:pPr indent="0" lvl="0" marL="0" marR="0" rtl="0" algn="l">
              <a:spcBef>
                <a:spcPts val="0"/>
              </a:spcBef>
              <a:spcAft>
                <a:spcPts val="0"/>
              </a:spcAft>
              <a:buNone/>
            </a:pPr>
            <a:r>
              <a:t/>
            </a:r>
            <a:endParaRPr sz="2800">
              <a:solidFill>
                <a:schemeClr val="dk1"/>
              </a:solidFill>
              <a:latin typeface="Roboto"/>
              <a:ea typeface="Roboto"/>
              <a:cs typeface="Roboto"/>
              <a:sym typeface="Roboto"/>
            </a:endParaRPr>
          </a:p>
          <a:p>
            <a:pPr indent="0" lvl="0" marL="0" marR="0" rtl="0" algn="l">
              <a:spcBef>
                <a:spcPts val="0"/>
              </a:spcBef>
              <a:spcAft>
                <a:spcPts val="0"/>
              </a:spcAft>
              <a:buNone/>
            </a:pPr>
            <a:r>
              <a:rPr lang="en-US" sz="2800">
                <a:solidFill>
                  <a:schemeClr val="dk1"/>
                </a:solidFill>
                <a:latin typeface="Roboto"/>
                <a:ea typeface="Roboto"/>
                <a:cs typeface="Roboto"/>
                <a:sym typeface="Roboto"/>
              </a:rPr>
              <a:t>Example:</a:t>
            </a:r>
            <a:endParaRPr/>
          </a:p>
          <a:p>
            <a:pPr indent="0" lvl="0" marL="0" marR="0" rtl="0" algn="l">
              <a:spcBef>
                <a:spcPts val="0"/>
              </a:spcBef>
              <a:spcAft>
                <a:spcPts val="0"/>
              </a:spcAft>
              <a:buNone/>
            </a:pPr>
            <a:r>
              <a:rPr lang="en-US" sz="2800">
                <a:solidFill>
                  <a:schemeClr val="dk1"/>
                </a:solidFill>
                <a:latin typeface="Roboto"/>
                <a:ea typeface="Roboto"/>
                <a:cs typeface="Roboto"/>
                <a:sym typeface="Roboto"/>
              </a:rPr>
              <a:t>X=10</a:t>
            </a:r>
            <a:endParaRPr/>
          </a:p>
          <a:p>
            <a:pPr indent="0" lvl="0" marL="0" marR="0" rtl="0" algn="l">
              <a:spcBef>
                <a:spcPts val="0"/>
              </a:spcBef>
              <a:spcAft>
                <a:spcPts val="0"/>
              </a:spcAft>
              <a:buNone/>
            </a:pPr>
            <a:r>
              <a:rPr lang="en-US" sz="2800">
                <a:solidFill>
                  <a:schemeClr val="dk1"/>
                </a:solidFill>
                <a:latin typeface="Roboto"/>
                <a:ea typeface="Roboto"/>
                <a:cs typeface="Roboto"/>
                <a:sym typeface="Roboto"/>
              </a:rPr>
              <a:t>Print(x)</a:t>
            </a:r>
            <a:endParaRPr sz="2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p:nvPr/>
        </p:nvSpPr>
        <p:spPr>
          <a:xfrm>
            <a:off x="692075" y="731094"/>
            <a:ext cx="9161930" cy="224676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a:solidFill>
                  <a:srgbClr val="37474F"/>
                </a:solidFill>
                <a:latin typeface="Arial"/>
                <a:ea typeface="Arial"/>
                <a:cs typeface="Arial"/>
                <a:sym typeface="Arial"/>
              </a:rPr>
              <a:t>2. Python Data Type – String</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The string is a sequence of characters. </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Python supports Unicode characters. </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Generally, strings are represented by either single or double quotes.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4"/>
          <p:cNvPicPr preferRelativeResize="0"/>
          <p:nvPr/>
        </p:nvPicPr>
        <p:blipFill rotWithShape="1">
          <a:blip r:embed="rId3">
            <a:alphaModFix/>
          </a:blip>
          <a:srcRect b="34407" l="24928" r="25345" t="16902"/>
          <a:stretch/>
        </p:blipFill>
        <p:spPr>
          <a:xfrm>
            <a:off x="796066" y="134351"/>
            <a:ext cx="10694893" cy="654514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5"/>
          <p:cNvPicPr preferRelativeResize="0"/>
          <p:nvPr/>
        </p:nvPicPr>
        <p:blipFill rotWithShape="1">
          <a:blip r:embed="rId3">
            <a:alphaModFix/>
          </a:blip>
          <a:srcRect b="12071" l="20928" r="28797" t="32212"/>
          <a:stretch/>
        </p:blipFill>
        <p:spPr>
          <a:xfrm>
            <a:off x="548641" y="204394"/>
            <a:ext cx="9283849" cy="665360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p:nvPr/>
        </p:nvSpPr>
        <p:spPr>
          <a:xfrm>
            <a:off x="731520" y="117693"/>
            <a:ext cx="8347934" cy="6370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 2:</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str = 'Hello World!'</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str          # Prints complete string</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str[0]       # Prints first character of the string</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str[2:5]     # Prints characters starting from 3rd to 5th</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str[2:]      # Prints string starting from 3rd character</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str * 2      # Prints string two times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str + "TEST" # Prints concatenated string</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This will produce the following result −</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Hello World!</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H</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llo</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llo World!</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Hello World!Hello World!</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Hello World!TEST</a:t>
            </a:r>
            <a:endParaRPr b="1"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p:nvPr/>
        </p:nvSpPr>
        <p:spPr>
          <a:xfrm>
            <a:off x="376518" y="645459"/>
            <a:ext cx="10585524"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a:solidFill>
                  <a:srgbClr val="37474F"/>
                </a:solidFill>
                <a:latin typeface="Arial"/>
                <a:ea typeface="Arial"/>
                <a:cs typeface="Arial"/>
                <a:sym typeface="Arial"/>
              </a:rPr>
              <a:t>Python Data Type – List</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The list is a versatile data type exclusive in Python. </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In a sense, it is the </a:t>
            </a:r>
            <a:r>
              <a:rPr b="1" i="0" lang="en-US" sz="2800">
                <a:solidFill>
                  <a:srgbClr val="37474F"/>
                </a:solidFill>
                <a:latin typeface="Arial"/>
                <a:ea typeface="Arial"/>
                <a:cs typeface="Arial"/>
                <a:sym typeface="Arial"/>
              </a:rPr>
              <a:t>same as the array in C/C++. </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But the interesting thing about the list in Python is it can </a:t>
            </a:r>
            <a:r>
              <a:rPr b="1" i="0" lang="en-US" sz="2800">
                <a:solidFill>
                  <a:srgbClr val="37474F"/>
                </a:solidFill>
                <a:latin typeface="Arial"/>
                <a:ea typeface="Arial"/>
                <a:cs typeface="Arial"/>
                <a:sym typeface="Arial"/>
              </a:rPr>
              <a:t>simultaneously hold different types of data. </a:t>
            </a:r>
            <a:endParaRPr/>
          </a:p>
          <a:p>
            <a:pPr indent="-285750" lvl="0" marL="285750" marR="0" rtl="0" algn="l">
              <a:spcBef>
                <a:spcPts val="0"/>
              </a:spcBef>
              <a:spcAft>
                <a:spcPts val="0"/>
              </a:spcAft>
              <a:buClr>
                <a:srgbClr val="37474F"/>
              </a:buClr>
              <a:buSzPts val="2800"/>
              <a:buFont typeface="Noto Sans Symbols"/>
              <a:buChar char="▪"/>
            </a:pPr>
            <a:r>
              <a:rPr b="0" i="0" lang="en-US" sz="2800">
                <a:solidFill>
                  <a:srgbClr val="37474F"/>
                </a:solidFill>
                <a:latin typeface="Arial"/>
                <a:ea typeface="Arial"/>
                <a:cs typeface="Arial"/>
                <a:sym typeface="Arial"/>
              </a:rPr>
              <a:t>Formally list is an </a:t>
            </a:r>
            <a:r>
              <a:rPr b="1" i="0" lang="en-US" sz="2800">
                <a:solidFill>
                  <a:srgbClr val="37474F"/>
                </a:solidFill>
                <a:latin typeface="Arial"/>
                <a:ea typeface="Arial"/>
                <a:cs typeface="Arial"/>
                <a:sym typeface="Arial"/>
              </a:rPr>
              <a:t>ordered sequence</a:t>
            </a:r>
            <a:r>
              <a:rPr b="0" i="0" lang="en-US" sz="2800">
                <a:solidFill>
                  <a:srgbClr val="37474F"/>
                </a:solidFill>
                <a:latin typeface="Arial"/>
                <a:ea typeface="Arial"/>
                <a:cs typeface="Arial"/>
                <a:sym typeface="Arial"/>
              </a:rPr>
              <a:t> of some data written </a:t>
            </a:r>
            <a:r>
              <a:rPr b="1" i="0" lang="en-US" sz="2800">
                <a:solidFill>
                  <a:srgbClr val="37474F"/>
                </a:solidFill>
                <a:latin typeface="Arial"/>
                <a:ea typeface="Arial"/>
                <a:cs typeface="Arial"/>
                <a:sym typeface="Arial"/>
              </a:rPr>
              <a:t>using square brackets([]) and commas(,).</a:t>
            </a:r>
            <a:endParaRPr/>
          </a:p>
          <a:p>
            <a:pPr indent="-107950" lvl="0" marL="285750" marR="0" rtl="0" algn="l">
              <a:spcBef>
                <a:spcPts val="0"/>
              </a:spcBef>
              <a:spcAft>
                <a:spcPts val="0"/>
              </a:spcAft>
              <a:buClr>
                <a:schemeClr val="dk1"/>
              </a:buClr>
              <a:buSzPts val="2800"/>
              <a:buFont typeface="Noto Sans Symbols"/>
              <a:buNone/>
            </a:pPr>
            <a:r>
              <a:t/>
            </a:r>
            <a:endParaRPr b="1" sz="2800">
              <a:solidFill>
                <a:srgbClr val="37474F"/>
              </a:solidFill>
              <a:latin typeface="Arial"/>
              <a:ea typeface="Arial"/>
              <a:cs typeface="Arial"/>
              <a:sym typeface="Arial"/>
            </a:endParaRPr>
          </a:p>
          <a:p>
            <a:pPr indent="-107950" lvl="0" marL="285750" marR="0" rtl="0" algn="l">
              <a:spcBef>
                <a:spcPts val="0"/>
              </a:spcBef>
              <a:spcAft>
                <a:spcPts val="0"/>
              </a:spcAft>
              <a:buClr>
                <a:schemeClr val="dk1"/>
              </a:buClr>
              <a:buSzPts val="2800"/>
              <a:buFont typeface="Noto Sans Symbols"/>
              <a:buNone/>
            </a:pPr>
            <a:r>
              <a:t/>
            </a:r>
            <a:endParaRPr b="1" i="0" sz="2800">
              <a:solidFill>
                <a:srgbClr val="37474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8"/>
          <p:cNvSpPr txBox="1"/>
          <p:nvPr>
            <p:ph type="title"/>
          </p:nvPr>
        </p:nvSpPr>
        <p:spPr>
          <a:xfrm>
            <a:off x="3006986" y="191695"/>
            <a:ext cx="4803775" cy="6350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Add and Remove items</a:t>
            </a:r>
            <a:endParaRPr sz="4000">
              <a:latin typeface="Times New Roman"/>
              <a:ea typeface="Times New Roman"/>
              <a:cs typeface="Times New Roman"/>
              <a:sym typeface="Times New Roman"/>
            </a:endParaRPr>
          </a:p>
        </p:txBody>
      </p:sp>
      <p:sp>
        <p:nvSpPr>
          <p:cNvPr id="355" name="Google Shape;355;p48"/>
          <p:cNvSpPr txBox="1"/>
          <p:nvPr/>
        </p:nvSpPr>
        <p:spPr>
          <a:xfrm>
            <a:off x="1375037" y="914326"/>
            <a:ext cx="8296088" cy="4956485"/>
          </a:xfrm>
          <a:prstGeom prst="rect">
            <a:avLst/>
          </a:prstGeom>
          <a:noFill/>
          <a:ln>
            <a:noFill/>
          </a:ln>
        </p:spPr>
        <p:txBody>
          <a:bodyPr anchorCtr="0" anchor="t" bIns="0" lIns="0" spcFirstLastPara="1" rIns="0" wrap="square" tIns="113025">
            <a:spAutoFit/>
          </a:bodyPr>
          <a:lstStyle/>
          <a:p>
            <a:pPr indent="-342900" lvl="0" marL="355600" marR="0" rtl="0" algn="just">
              <a:lnSpc>
                <a:spcPct val="1000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To </a:t>
            </a:r>
            <a:r>
              <a:rPr b="1" lang="en-US" sz="3200">
                <a:solidFill>
                  <a:schemeClr val="dk1"/>
                </a:solidFill>
                <a:latin typeface="Times New Roman"/>
                <a:ea typeface="Times New Roman"/>
                <a:cs typeface="Times New Roman"/>
                <a:sym typeface="Times New Roman"/>
              </a:rPr>
              <a:t>add items the append() function </a:t>
            </a:r>
            <a:r>
              <a:rPr lang="en-US" sz="3200">
                <a:solidFill>
                  <a:schemeClr val="dk1"/>
                </a:solidFill>
                <a:latin typeface="Times New Roman"/>
                <a:ea typeface="Times New Roman"/>
                <a:cs typeface="Times New Roman"/>
                <a:sym typeface="Times New Roman"/>
              </a:rPr>
              <a:t>is useful.</a:t>
            </a:r>
            <a:endParaRPr sz="3200">
              <a:solidFill>
                <a:schemeClr val="dk1"/>
              </a:solidFill>
              <a:latin typeface="Times New Roman"/>
              <a:ea typeface="Times New Roman"/>
              <a:cs typeface="Times New Roman"/>
              <a:sym typeface="Times New Roman"/>
            </a:endParaRPr>
          </a:p>
          <a:p>
            <a:pPr indent="-342900" lvl="0" marL="355600" marR="6985" rtl="0" algn="just">
              <a:lnSpc>
                <a:spcPct val="100000"/>
              </a:lnSpc>
              <a:spcBef>
                <a:spcPts val="79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For ex : userAge.append(100) will add the  value 100 to the List at the end. Now the new  List is userAge=[15,25,30,45,50.65.55,100]</a:t>
            </a:r>
            <a:endParaRPr sz="3200">
              <a:solidFill>
                <a:schemeClr val="dk1"/>
              </a:solidFill>
              <a:latin typeface="Times New Roman"/>
              <a:ea typeface="Times New Roman"/>
              <a:cs typeface="Times New Roman"/>
              <a:sym typeface="Times New Roman"/>
            </a:endParaRPr>
          </a:p>
          <a:p>
            <a:pPr indent="-139700" lvl="0" marL="355600" marR="6985" rtl="0" algn="just">
              <a:lnSpc>
                <a:spcPct val="100000"/>
              </a:lnSpc>
              <a:spcBef>
                <a:spcPts val="790"/>
              </a:spcBef>
              <a:spcAft>
                <a:spcPts val="0"/>
              </a:spcAft>
              <a:buClr>
                <a:schemeClr val="dk1"/>
              </a:buClr>
              <a:buSzPts val="3200"/>
              <a:buFont typeface="Arial"/>
              <a:buNone/>
            </a:pPr>
            <a:r>
              <a:t/>
            </a:r>
            <a:endParaRPr sz="3200">
              <a:solidFill>
                <a:schemeClr val="dk1"/>
              </a:solidFill>
              <a:latin typeface="Times New Roman"/>
              <a:ea typeface="Times New Roman"/>
              <a:cs typeface="Times New Roman"/>
              <a:sym typeface="Times New Roman"/>
            </a:endParaRPr>
          </a:p>
          <a:p>
            <a:pPr indent="-342900" lvl="0" marL="355600" marR="5080" rtl="0" algn="just">
              <a:lnSpc>
                <a:spcPct val="100000"/>
              </a:lnSpc>
              <a:spcBef>
                <a:spcPts val="80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To </a:t>
            </a:r>
            <a:r>
              <a:rPr b="1" lang="en-US" sz="3200">
                <a:solidFill>
                  <a:schemeClr val="dk1"/>
                </a:solidFill>
                <a:latin typeface="Times New Roman"/>
                <a:ea typeface="Times New Roman"/>
                <a:cs typeface="Times New Roman"/>
                <a:sym typeface="Times New Roman"/>
              </a:rPr>
              <a:t>remove </a:t>
            </a:r>
            <a:r>
              <a:rPr lang="en-US" sz="3200">
                <a:solidFill>
                  <a:schemeClr val="dk1"/>
                </a:solidFill>
                <a:latin typeface="Times New Roman"/>
                <a:ea typeface="Times New Roman"/>
                <a:cs typeface="Times New Roman"/>
                <a:sym typeface="Times New Roman"/>
              </a:rPr>
              <a:t>any value from the List we write  </a:t>
            </a:r>
            <a:r>
              <a:rPr b="1" lang="en-US" sz="3200">
                <a:solidFill>
                  <a:schemeClr val="dk1"/>
                </a:solidFill>
                <a:latin typeface="Times New Roman"/>
                <a:ea typeface="Times New Roman"/>
                <a:cs typeface="Times New Roman"/>
                <a:sym typeface="Times New Roman"/>
              </a:rPr>
              <a:t>del listName[index of item to be deleted]</a:t>
            </a:r>
            <a:endParaRPr/>
          </a:p>
          <a:p>
            <a:pPr indent="-342900" lvl="0" marL="355600" marR="8255" rtl="0" algn="just">
              <a:lnSpc>
                <a:spcPct val="100000"/>
              </a:lnSpc>
              <a:spcBef>
                <a:spcPts val="79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For ex: del userAge[2] will give a new List  userAge=[15,25,45,50,65,55,100]</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p:nvPr/>
        </p:nvSpPr>
        <p:spPr>
          <a:xfrm>
            <a:off x="1176168" y="404399"/>
            <a:ext cx="8150711" cy="59093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Example 1:</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list = [ 'abcd', 786 , 2.23, 'john', 70.2 ]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tinylist = [123, 'john']</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list          # Prints complete list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list[0]       # Prints first element of the list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list[1:3]     # Prints elements starting from 2nd till 3rd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list[2:]      # Prints elements starting from 3rd element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tinylist * 2  # Prints list two times</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list + tinylist # Prints concatenated lists</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produce the following result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['abcd', 786, 2.23, 'john', 70.2]</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abcd</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[786, 2.23]</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[2.23, 'john', 70.2]</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[123, 'john', 123, 'john']</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['abcd', 786, 2.23, 'john', 70.2, 123, 'john']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p:nvPr/>
        </p:nvSpPr>
        <p:spPr>
          <a:xfrm>
            <a:off x="390862" y="117693"/>
            <a:ext cx="8570258" cy="67403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Updating Lists and Adding new elements: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You can update single or multiple elements of lists by giving the slice on the left-hand side of the assignment operator, and you can add to elements in a list with the append() method. For example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list = ['physics', 'chemistry', 1997, 2000];</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"Value available at index 2 : “+list[2]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list[2] = 2001;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"New value available at index 2 : “+list[2]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list.append(1998)</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list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OUTPUT−</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Value available at index 2 :1997</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New value available at index 2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2001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'physics', 'chemistry’, 2001, 2000,1998</a:t>
            </a:r>
            <a:endParaRPr sz="24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1"/>
          <p:cNvSpPr/>
          <p:nvPr/>
        </p:nvSpPr>
        <p:spPr>
          <a:xfrm>
            <a:off x="562982" y="213462"/>
            <a:ext cx="9301779" cy="6370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Delete List Elements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To remove a list element, you can use either the del statement if you know exactly which element(s) you are deleting or the remove() method if you do not know. For example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list1 = ['physics', 'chemistry', 1997, 2000];</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list1</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del list1[2];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"After deleting value at index 2 :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list1</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['physics', 'chemistry', 1997, 2000]</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After deleting value at index 2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['physics', 'chemistry', 2000]</a:t>
            </a:r>
            <a:endParaRPr sz="24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16"/>
          <p:cNvGrpSpPr/>
          <p:nvPr/>
        </p:nvGrpSpPr>
        <p:grpSpPr>
          <a:xfrm>
            <a:off x="0" y="0"/>
            <a:ext cx="12026635" cy="6858000"/>
            <a:chOff x="-828" y="0"/>
            <a:chExt cx="9145590" cy="6858000"/>
          </a:xfrm>
        </p:grpSpPr>
        <p:sp>
          <p:nvSpPr>
            <p:cNvPr id="106" name="Google Shape;106;p16"/>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6"/>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6"/>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6"/>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6"/>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1" name="Google Shape;111;p16"/>
          <p:cNvSpPr txBox="1"/>
          <p:nvPr>
            <p:ph type="title"/>
          </p:nvPr>
        </p:nvSpPr>
        <p:spPr>
          <a:xfrm>
            <a:off x="2023617" y="1061415"/>
            <a:ext cx="4794250" cy="788670"/>
          </a:xfrm>
          <a:prstGeom prst="rect">
            <a:avLst/>
          </a:prstGeom>
          <a:noFill/>
          <a:ln>
            <a:noFill/>
          </a:ln>
        </p:spPr>
        <p:txBody>
          <a:bodyPr anchorCtr="0" anchor="ctr" bIns="0" lIns="0" spcFirstLastPara="1" rIns="0" wrap="square" tIns="13325">
            <a:spAutoFit/>
          </a:bodyPr>
          <a:lstStyle/>
          <a:p>
            <a:pPr indent="0" lvl="0" marL="12700" rtl="0" algn="l">
              <a:lnSpc>
                <a:spcPct val="100000"/>
              </a:lnSpc>
              <a:spcBef>
                <a:spcPts val="0"/>
              </a:spcBef>
              <a:spcAft>
                <a:spcPts val="0"/>
              </a:spcAft>
              <a:buClr>
                <a:srgbClr val="FF0000"/>
              </a:buClr>
              <a:buSzPts val="5000"/>
              <a:buFont typeface="Times New Roman"/>
              <a:buNone/>
            </a:pPr>
            <a:r>
              <a:rPr i="1" lang="en-US" sz="5000">
                <a:solidFill>
                  <a:srgbClr val="FF0000"/>
                </a:solidFill>
                <a:latin typeface="Times New Roman"/>
                <a:ea typeface="Times New Roman"/>
                <a:cs typeface="Times New Roman"/>
                <a:sym typeface="Times New Roman"/>
              </a:rPr>
              <a:t>What is Python…?</a:t>
            </a:r>
            <a:endParaRPr sz="5000">
              <a:latin typeface="Times New Roman"/>
              <a:ea typeface="Times New Roman"/>
              <a:cs typeface="Times New Roman"/>
              <a:sym typeface="Times New Roman"/>
            </a:endParaRPr>
          </a:p>
        </p:txBody>
      </p:sp>
      <p:sp>
        <p:nvSpPr>
          <p:cNvPr id="112" name="Google Shape;112;p16"/>
          <p:cNvSpPr/>
          <p:nvPr/>
        </p:nvSpPr>
        <p:spPr>
          <a:xfrm>
            <a:off x="548640" y="2170810"/>
            <a:ext cx="454152"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6"/>
          <p:cNvSpPr/>
          <p:nvPr/>
        </p:nvSpPr>
        <p:spPr>
          <a:xfrm>
            <a:off x="548640" y="3008960"/>
            <a:ext cx="454152" cy="33710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6"/>
          <p:cNvSpPr/>
          <p:nvPr/>
        </p:nvSpPr>
        <p:spPr>
          <a:xfrm>
            <a:off x="548640" y="3847465"/>
            <a:ext cx="454152"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6"/>
          <p:cNvSpPr txBox="1"/>
          <p:nvPr/>
        </p:nvSpPr>
        <p:spPr>
          <a:xfrm>
            <a:off x="810563" y="2110867"/>
            <a:ext cx="7935403" cy="201273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Python  is  a  </a:t>
            </a:r>
            <a:r>
              <a:rPr b="1" lang="en-US" sz="2400">
                <a:solidFill>
                  <a:schemeClr val="dk1"/>
                </a:solidFill>
                <a:latin typeface="Times New Roman"/>
                <a:ea typeface="Times New Roman"/>
                <a:cs typeface="Times New Roman"/>
                <a:sym typeface="Times New Roman"/>
              </a:rPr>
              <a:t>general  purpose programming language </a:t>
            </a:r>
            <a:r>
              <a:rPr lang="en-US" sz="2400">
                <a:solidFill>
                  <a:schemeClr val="dk1"/>
                </a:solidFill>
                <a:latin typeface="Times New Roman"/>
                <a:ea typeface="Times New Roman"/>
                <a:cs typeface="Times New Roman"/>
                <a:sym typeface="Times New Roman"/>
              </a:rPr>
              <a:t>that supports both OOPs and procedural also.</a:t>
            </a:r>
            <a:endParaRPr sz="2400">
              <a:solidFill>
                <a:schemeClr val="dk1"/>
              </a:solidFill>
              <a:latin typeface="Times New Roman"/>
              <a:ea typeface="Times New Roman"/>
              <a:cs typeface="Times New Roman"/>
              <a:sym typeface="Times New Roman"/>
            </a:endParaRPr>
          </a:p>
          <a:p>
            <a:pPr indent="0" lvl="0" marL="12700" marR="5080" rtl="0" algn="l">
              <a:lnSpc>
                <a:spcPct val="100000"/>
              </a:lnSpc>
              <a:spcBef>
                <a:spcPts val="600"/>
              </a:spcBef>
              <a:spcAft>
                <a:spcPts val="0"/>
              </a:spcAft>
              <a:buNone/>
            </a:pPr>
            <a:r>
              <a:rPr lang="en-US" sz="2400">
                <a:solidFill>
                  <a:schemeClr val="dk1"/>
                </a:solidFill>
                <a:latin typeface="Times New Roman"/>
                <a:ea typeface="Times New Roman"/>
                <a:cs typeface="Times New Roman"/>
                <a:sym typeface="Times New Roman"/>
              </a:rPr>
              <a:t>So,	Python	is</a:t>
            </a:r>
            <a:r>
              <a:rPr b="1" lang="en-US" sz="2400">
                <a:solidFill>
                  <a:schemeClr val="dk1"/>
                </a:solidFill>
                <a:latin typeface="Times New Roman"/>
                <a:ea typeface="Times New Roman"/>
                <a:cs typeface="Times New Roman"/>
                <a:sym typeface="Times New Roman"/>
              </a:rPr>
              <a:t>	programming language as	 well as scripting  language.</a:t>
            </a:r>
            <a:endParaRPr b="1" sz="2400">
              <a:solidFill>
                <a:schemeClr val="dk1"/>
              </a:solidFill>
              <a:latin typeface="Times New Roman"/>
              <a:ea typeface="Times New Roman"/>
              <a:cs typeface="Times New Roman"/>
              <a:sym typeface="Times New Roman"/>
            </a:endParaRPr>
          </a:p>
          <a:p>
            <a:pPr indent="0" lvl="0" marL="12700" marR="0" rtl="0" algn="l">
              <a:lnSpc>
                <a:spcPct val="100000"/>
              </a:lnSpc>
              <a:spcBef>
                <a:spcPts val="600"/>
              </a:spcBef>
              <a:spcAft>
                <a:spcPts val="0"/>
              </a:spcAft>
              <a:buNone/>
            </a:pPr>
            <a:r>
              <a:rPr lang="en-US" sz="2400">
                <a:solidFill>
                  <a:schemeClr val="dk1"/>
                </a:solidFill>
                <a:latin typeface="Times New Roman"/>
                <a:ea typeface="Times New Roman"/>
                <a:cs typeface="Times New Roman"/>
                <a:sym typeface="Times New Roman"/>
              </a:rPr>
              <a:t>Python is also called as </a:t>
            </a:r>
            <a:r>
              <a:rPr b="1" lang="en-US" sz="2400">
                <a:solidFill>
                  <a:schemeClr val="dk1"/>
                </a:solidFill>
                <a:latin typeface="Times New Roman"/>
                <a:ea typeface="Times New Roman"/>
                <a:cs typeface="Times New Roman"/>
                <a:sym typeface="Times New Roman"/>
              </a:rPr>
              <a:t>Interpreted language</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52"/>
          <p:cNvPicPr preferRelativeResize="0"/>
          <p:nvPr/>
        </p:nvPicPr>
        <p:blipFill rotWithShape="1">
          <a:blip r:embed="rId3">
            <a:alphaModFix/>
          </a:blip>
          <a:srcRect b="29970" l="24379" r="25424" t="24306"/>
          <a:stretch/>
        </p:blipFill>
        <p:spPr>
          <a:xfrm>
            <a:off x="661594" y="0"/>
            <a:ext cx="9655886" cy="54971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nvSpPr>
        <p:spPr>
          <a:xfrm>
            <a:off x="946673" y="796066"/>
            <a:ext cx="99185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Write a Python script to store roll number of 5 students in list and perform the following:</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Find length of a list</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Display the smallest element from a list</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Display largest element from a list.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4"/>
          <p:cNvPicPr preferRelativeResize="0"/>
          <p:nvPr/>
        </p:nvPicPr>
        <p:blipFill rotWithShape="1">
          <a:blip r:embed="rId3">
            <a:alphaModFix/>
          </a:blip>
          <a:srcRect b="4667" l="24851" r="39542" t="18908"/>
          <a:stretch/>
        </p:blipFill>
        <p:spPr>
          <a:xfrm>
            <a:off x="1036321" y="83778"/>
            <a:ext cx="7056120" cy="660453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nvSpPr>
        <p:spPr>
          <a:xfrm>
            <a:off x="656216" y="580913"/>
            <a:ext cx="991855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Q.1) Write a Python script to store dna sequence a in list and perform the following:</a:t>
            </a:r>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Find count of occurrences of alphabet ‘atgc’ in a list</a:t>
            </a:r>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Display the first element from a list</a:t>
            </a:r>
            <a:endParaRPr/>
          </a:p>
          <a:p>
            <a:pPr indent="-342900" lvl="0" marL="3429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Display last element from a list.</a:t>
            </a:r>
            <a:endParaRPr/>
          </a:p>
          <a:p>
            <a:pPr indent="-215900" lvl="0" marL="342900" marR="0" rtl="0" algn="l">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Q.2) Write a Python to store 5 number using list and display reverse of a list and sorting of a list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6"/>
          <p:cNvSpPr/>
          <p:nvPr/>
        </p:nvSpPr>
        <p:spPr>
          <a:xfrm>
            <a:off x="1208441" y="710929"/>
            <a:ext cx="10280726"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800">
                <a:solidFill>
                  <a:srgbClr val="37474F"/>
                </a:solidFill>
                <a:latin typeface="Arial"/>
                <a:ea typeface="Arial"/>
                <a:cs typeface="Arial"/>
                <a:sym typeface="Arial"/>
              </a:rPr>
              <a:t>Python Data Type – Tuple</a:t>
            </a:r>
            <a:endParaRPr/>
          </a:p>
          <a:p>
            <a:pPr indent="0" lvl="0" marL="0" marR="0" rtl="0" algn="l">
              <a:spcBef>
                <a:spcPts val="0"/>
              </a:spcBef>
              <a:spcAft>
                <a:spcPts val="0"/>
              </a:spcAft>
              <a:buNone/>
            </a:pPr>
            <a:r>
              <a:rPr b="0" i="0" lang="en-US" sz="2800">
                <a:solidFill>
                  <a:srgbClr val="37474F"/>
                </a:solidFill>
                <a:latin typeface="Arial"/>
                <a:ea typeface="Arial"/>
                <a:cs typeface="Arial"/>
                <a:sym typeface="Arial"/>
              </a:rPr>
              <a:t>Tuple is another data type which is a sequence of data similar to list. </a:t>
            </a:r>
            <a:endParaRPr/>
          </a:p>
          <a:p>
            <a:pPr indent="0" lvl="0" marL="0" marR="0" rtl="0" algn="l">
              <a:spcBef>
                <a:spcPts val="0"/>
              </a:spcBef>
              <a:spcAft>
                <a:spcPts val="0"/>
              </a:spcAft>
              <a:buNone/>
            </a:pPr>
            <a:r>
              <a:rPr b="0" i="0" lang="en-US" sz="2800">
                <a:solidFill>
                  <a:srgbClr val="37474F"/>
                </a:solidFill>
                <a:latin typeface="Arial"/>
                <a:ea typeface="Arial"/>
                <a:cs typeface="Arial"/>
                <a:sym typeface="Arial"/>
              </a:rPr>
              <a:t>But it is </a:t>
            </a:r>
            <a:r>
              <a:rPr b="1" i="0" lang="en-US" sz="2800" u="sng" strike="noStrike">
                <a:solidFill>
                  <a:schemeClr val="hlink"/>
                </a:solidFill>
                <a:latin typeface="Arial"/>
                <a:ea typeface="Arial"/>
                <a:cs typeface="Arial"/>
                <a:sym typeface="Arial"/>
                <a:hlinkClick r:id="rId3"/>
              </a:rPr>
              <a:t>immutable</a:t>
            </a:r>
            <a:r>
              <a:rPr b="0" i="0" lang="en-US" sz="2800">
                <a:solidFill>
                  <a:srgbClr val="37474F"/>
                </a:solidFill>
                <a:latin typeface="Arial"/>
                <a:ea typeface="Arial"/>
                <a:cs typeface="Arial"/>
                <a:sym typeface="Arial"/>
              </a:rPr>
              <a:t>. That means data in a tuple is write protected. </a:t>
            </a:r>
            <a:endParaRPr/>
          </a:p>
          <a:p>
            <a:pPr indent="0" lvl="0" marL="0" marR="0" rtl="0" algn="l">
              <a:spcBef>
                <a:spcPts val="0"/>
              </a:spcBef>
              <a:spcAft>
                <a:spcPts val="0"/>
              </a:spcAft>
              <a:buNone/>
            </a:pPr>
            <a:r>
              <a:rPr b="0" i="0" lang="en-US" sz="2800">
                <a:solidFill>
                  <a:srgbClr val="37474F"/>
                </a:solidFill>
                <a:latin typeface="Arial"/>
                <a:ea typeface="Arial"/>
                <a:cs typeface="Arial"/>
                <a:sym typeface="Arial"/>
              </a:rPr>
              <a:t>Data in a tuple is written using parenthesis and commas.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57"/>
          <p:cNvPicPr preferRelativeResize="0"/>
          <p:nvPr/>
        </p:nvPicPr>
        <p:blipFill rotWithShape="1">
          <a:blip r:embed="rId3">
            <a:alphaModFix/>
          </a:blip>
          <a:srcRect b="23741" l="24144" r="24796" t="36478"/>
          <a:stretch/>
        </p:blipFill>
        <p:spPr>
          <a:xfrm>
            <a:off x="537881" y="290456"/>
            <a:ext cx="11139995" cy="542454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58"/>
          <p:cNvPicPr preferRelativeResize="0"/>
          <p:nvPr/>
        </p:nvPicPr>
        <p:blipFill rotWithShape="1">
          <a:blip r:embed="rId3">
            <a:alphaModFix/>
          </a:blip>
          <a:srcRect b="22486" l="20458" r="28483" t="21419"/>
          <a:stretch/>
        </p:blipFill>
        <p:spPr>
          <a:xfrm>
            <a:off x="387274" y="86061"/>
            <a:ext cx="9843247" cy="646534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p:nvPr/>
        </p:nvSpPr>
        <p:spPr>
          <a:xfrm>
            <a:off x="961016" y="210720"/>
            <a:ext cx="6956611" cy="624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Example 2:</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tuple = ( 'abcd', 786 , 2.23, 'john', 70.2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tinytuple = (123, 'john')</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tuple                  # Prints complete list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tuple[0]             # Prints first element of the list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tuple[1:3]          # Prints elements starting from 2nd till 3rd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tuple[2:]            # Prints elements starting from 3rd element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tinytuple * 2     # Prints list two times</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tuple + tinytuple # Prints concatenated lists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produce the following result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('abcd', 786, 2.23, 'john', 70.2)</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abcd</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(786, 2.23)</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(2.23, 'john', 70.2)</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(123, 'john', 123, 'john')</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('abcd', 786, 2.23, 'john', 70.2, 123, 'john')</a:t>
            </a:r>
            <a:endParaRPr b="1" sz="20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60"/>
          <p:cNvPicPr preferRelativeResize="0"/>
          <p:nvPr/>
        </p:nvPicPr>
        <p:blipFill rotWithShape="1">
          <a:blip r:embed="rId3">
            <a:alphaModFix/>
          </a:blip>
          <a:srcRect b="34908" l="24457" r="25189" t="19035"/>
          <a:stretch/>
        </p:blipFill>
        <p:spPr>
          <a:xfrm>
            <a:off x="344245" y="247426"/>
            <a:ext cx="10348856" cy="568003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1"/>
          <p:cNvSpPr/>
          <p:nvPr/>
        </p:nvSpPr>
        <p:spPr>
          <a:xfrm>
            <a:off x="649045" y="475612"/>
            <a:ext cx="10485120" cy="31085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Dictionary</a:t>
            </a:r>
            <a:endParaRPr/>
          </a:p>
          <a:p>
            <a:pPr indent="-342900" lvl="0" marL="3429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Python Dictionary is an unordered sequence of data of key-value pair form. </a:t>
            </a:r>
            <a:endParaRPr/>
          </a:p>
          <a:p>
            <a:pPr indent="-342900" lvl="0" marL="3429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It is similar to the hash table type. </a:t>
            </a:r>
            <a:endParaRPr/>
          </a:p>
          <a:p>
            <a:pPr indent="-342900" lvl="0" marL="3429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Dictionaries are written within curly braces in the form key:value. </a:t>
            </a:r>
            <a:endParaRPr/>
          </a:p>
          <a:p>
            <a:pPr indent="-342900" lvl="0" marL="34290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It is very useful to retrieve data in an optimized way among a large amount of data.</a:t>
            </a:r>
            <a:endParaRPr sz="2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17"/>
          <p:cNvGrpSpPr/>
          <p:nvPr/>
        </p:nvGrpSpPr>
        <p:grpSpPr>
          <a:xfrm>
            <a:off x="-828" y="15240"/>
            <a:ext cx="12192408" cy="6858000"/>
            <a:chOff x="-828" y="0"/>
            <a:chExt cx="9145590" cy="6858000"/>
          </a:xfrm>
        </p:grpSpPr>
        <p:sp>
          <p:nvSpPr>
            <p:cNvPr id="121" name="Google Shape;121;p17"/>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17"/>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17"/>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17"/>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17"/>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 name="Google Shape;126;p17"/>
          <p:cNvSpPr txBox="1"/>
          <p:nvPr>
            <p:ph type="title"/>
          </p:nvPr>
        </p:nvSpPr>
        <p:spPr>
          <a:xfrm>
            <a:off x="3415410" y="758697"/>
            <a:ext cx="1854200" cy="75692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FF0000"/>
              </a:buClr>
              <a:buSzPts val="4800"/>
              <a:buFont typeface="Times New Roman"/>
              <a:buNone/>
            </a:pPr>
            <a:r>
              <a:rPr i="1" lang="en-US" sz="4800">
                <a:solidFill>
                  <a:srgbClr val="FF0000"/>
                </a:solidFill>
                <a:latin typeface="Times New Roman"/>
                <a:ea typeface="Times New Roman"/>
                <a:cs typeface="Times New Roman"/>
                <a:sym typeface="Times New Roman"/>
              </a:rPr>
              <a:t>History</a:t>
            </a:r>
            <a:endParaRPr sz="4800">
              <a:latin typeface="Times New Roman"/>
              <a:ea typeface="Times New Roman"/>
              <a:cs typeface="Times New Roman"/>
              <a:sym typeface="Times New Roman"/>
            </a:endParaRPr>
          </a:p>
        </p:txBody>
      </p:sp>
      <p:sp>
        <p:nvSpPr>
          <p:cNvPr id="127" name="Google Shape;127;p17"/>
          <p:cNvSpPr/>
          <p:nvPr/>
        </p:nvSpPr>
        <p:spPr>
          <a:xfrm>
            <a:off x="548640" y="2018410"/>
            <a:ext cx="454152"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7"/>
          <p:cNvSpPr/>
          <p:nvPr/>
        </p:nvSpPr>
        <p:spPr>
          <a:xfrm>
            <a:off x="548640" y="2892443"/>
            <a:ext cx="454152"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7"/>
          <p:cNvSpPr/>
          <p:nvPr/>
        </p:nvSpPr>
        <p:spPr>
          <a:xfrm>
            <a:off x="559270" y="3815157"/>
            <a:ext cx="454152" cy="33710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7"/>
          <p:cNvSpPr txBox="1"/>
          <p:nvPr/>
        </p:nvSpPr>
        <p:spPr>
          <a:xfrm>
            <a:off x="810564" y="1881657"/>
            <a:ext cx="7797800" cy="2641749"/>
          </a:xfrm>
          <a:prstGeom prst="rect">
            <a:avLst/>
          </a:prstGeom>
          <a:noFill/>
          <a:ln>
            <a:noFill/>
          </a:ln>
        </p:spPr>
        <p:txBody>
          <a:bodyPr anchorCtr="0" anchor="t" bIns="0" lIns="0" spcFirstLastPara="1" rIns="0" wrap="square" tIns="50800">
            <a:spAutoFit/>
          </a:bodyPr>
          <a:lstStyle/>
          <a:p>
            <a:pPr indent="0" lvl="0" marL="12700" marR="5080" rtl="0" algn="just">
              <a:lnSpc>
                <a:spcPct val="110000"/>
              </a:lnSpc>
              <a:spcBef>
                <a:spcPts val="0"/>
              </a:spcBef>
              <a:spcAft>
                <a:spcPts val="0"/>
              </a:spcAft>
              <a:buNone/>
            </a:pPr>
            <a:r>
              <a:rPr lang="en-US" sz="2500">
                <a:solidFill>
                  <a:schemeClr val="dk1"/>
                </a:solidFill>
                <a:latin typeface="Times New Roman"/>
                <a:ea typeface="Times New Roman"/>
                <a:cs typeface="Times New Roman"/>
                <a:sym typeface="Times New Roman"/>
              </a:rPr>
              <a:t>Invented in the Netherlands, early 90s by </a:t>
            </a:r>
            <a:r>
              <a:rPr b="1" lang="en-US" sz="2500">
                <a:solidFill>
                  <a:schemeClr val="dk1"/>
                </a:solidFill>
                <a:latin typeface="Times New Roman"/>
                <a:ea typeface="Times New Roman"/>
                <a:cs typeface="Times New Roman"/>
                <a:sym typeface="Times New Roman"/>
              </a:rPr>
              <a:t>Guido van Rossum  </a:t>
            </a:r>
            <a:endParaRPr b="1" sz="2500">
              <a:solidFill>
                <a:schemeClr val="dk1"/>
              </a:solidFill>
              <a:latin typeface="Times New Roman"/>
              <a:ea typeface="Times New Roman"/>
              <a:cs typeface="Times New Roman"/>
              <a:sym typeface="Times New Roman"/>
            </a:endParaRPr>
          </a:p>
          <a:p>
            <a:pPr indent="0" lvl="0" marL="12700" marR="5080" rtl="0" algn="just">
              <a:lnSpc>
                <a:spcPct val="110000"/>
              </a:lnSpc>
              <a:spcBef>
                <a:spcPts val="400"/>
              </a:spcBef>
              <a:spcAft>
                <a:spcPts val="0"/>
              </a:spcAft>
              <a:buNone/>
            </a:pPr>
            <a:r>
              <a:rPr lang="en-US" sz="2500">
                <a:solidFill>
                  <a:schemeClr val="dk1"/>
                </a:solidFill>
                <a:latin typeface="Times New Roman"/>
                <a:ea typeface="Times New Roman"/>
                <a:cs typeface="Times New Roman"/>
                <a:sym typeface="Times New Roman"/>
              </a:rPr>
              <a:t>Python was conceived in the late 1980s and its  implementation was started in December 1989</a:t>
            </a:r>
            <a:endParaRPr sz="2500">
              <a:solidFill>
                <a:schemeClr val="dk1"/>
              </a:solidFill>
              <a:latin typeface="Times New Roman"/>
              <a:ea typeface="Times New Roman"/>
              <a:cs typeface="Times New Roman"/>
              <a:sym typeface="Times New Roman"/>
            </a:endParaRPr>
          </a:p>
          <a:p>
            <a:pPr indent="0" lvl="0" marL="12700" marR="6350" rtl="0" algn="l">
              <a:lnSpc>
                <a:spcPct val="100000"/>
              </a:lnSpc>
              <a:spcBef>
                <a:spcPts val="600"/>
              </a:spcBef>
              <a:spcAft>
                <a:spcPts val="0"/>
              </a:spcAft>
              <a:buNone/>
            </a:pPr>
            <a:r>
              <a:rPr lang="en-US" sz="2500">
                <a:solidFill>
                  <a:schemeClr val="dk1"/>
                </a:solidFill>
                <a:latin typeface="Times New Roman"/>
                <a:ea typeface="Times New Roman"/>
                <a:cs typeface="Times New Roman"/>
                <a:sym typeface="Times New Roman"/>
              </a:rPr>
              <a:t>Guido	Van	Rossum	is	fan	of	‘Monty	Python’s	Flying  Circus’, this is a famous TV show in Netherlands</a:t>
            </a:r>
            <a:endParaRPr sz="2500">
              <a:solidFill>
                <a:schemeClr val="dk1"/>
              </a:solidFill>
              <a:latin typeface="Times New Roman"/>
              <a:ea typeface="Times New Roman"/>
              <a:cs typeface="Times New Roman"/>
              <a:sym typeface="Times New Roman"/>
            </a:endParaRPr>
          </a:p>
        </p:txBody>
      </p:sp>
      <p:sp>
        <p:nvSpPr>
          <p:cNvPr id="131" name="Google Shape;131;p17"/>
          <p:cNvSpPr/>
          <p:nvPr/>
        </p:nvSpPr>
        <p:spPr>
          <a:xfrm>
            <a:off x="9418652" y="2018410"/>
            <a:ext cx="2557969" cy="398615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2"/>
          <p:cNvSpPr/>
          <p:nvPr/>
        </p:nvSpPr>
        <p:spPr>
          <a:xfrm>
            <a:off x="799651" y="456838"/>
            <a:ext cx="6096000"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Accessing Values in Dictionary</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To access dictionary elements, you can use the familiar square brackets along with the key to obtain its value. Following is a simple example −</a:t>
            </a:r>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dict = {'Name': 'Zara', 'Age': 7, 'Class': 'First'}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"dict['Name']: ", dict['Name']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 "dict['Age']: ", dict['Age']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When the above code is executed, it produces the following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Result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dict['Name']:  Zara</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dict['Age']:  7</a:t>
            </a:r>
            <a:endParaRPr sz="24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3"/>
          <p:cNvSpPr/>
          <p:nvPr/>
        </p:nvSpPr>
        <p:spPr>
          <a:xfrm>
            <a:off x="562984" y="256492"/>
            <a:ext cx="6096000" cy="59400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Updating or Adding new element to a Dictionary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You can update a dictionary by adding a new entry or a key-value pair, modifying an existing entry, or deleting an existing entry as shown below in the simple example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 = {'Name': 'Zara', 'Age': 7, 'Class': 'First'}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dict['Age'] = 8; # update existing entry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dict['School'] = "DPS School"; # Add new entry</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"dict['Age']: ", dict['Age']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"dict['School']: ", dict['School']</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When the above code is executed, it produces the following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Result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dict['Age']:  8</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dict['School']:  DPS School</a:t>
            </a:r>
            <a:endParaRPr sz="20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p:nvPr/>
        </p:nvSpPr>
        <p:spPr>
          <a:xfrm>
            <a:off x="735106" y="169083"/>
            <a:ext cx="9925722" cy="62478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Delete Dictionary Elements</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You can either remove individual dictionary elements or clear the entire contents of a dictionary. You can also delete entire dictionary in a single operation.</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To explicitly remove an entire dictionary, just use the del statement. Following is a simple example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 = {'Name': 'Zara', 'Age': 7, 'Class': 'First'}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del dict['Name']; # remove entry with key 'Name'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dict.clear();     # remove all entries in dict</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"dict['Age']: ", dict['Age']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"dict['School']: ", dict['School']</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Result: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dict['Age']: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Traceback (most recent call last):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File "test.py", line 4, in &lt;module&gt;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"dict['Age']: ", dict['Age'];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TypeError: 'type' object is unsubscriptable</a:t>
            </a:r>
            <a:endParaRPr sz="20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5"/>
          <p:cNvSpPr/>
          <p:nvPr/>
        </p:nvSpPr>
        <p:spPr>
          <a:xfrm>
            <a:off x="1036319" y="95128"/>
            <a:ext cx="8839200" cy="65556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Calibri"/>
                <a:ea typeface="Calibri"/>
                <a:cs typeface="Calibri"/>
                <a:sym typeface="Calibri"/>
              </a:rPr>
              <a:t>Example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 =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dict['one'] = "This is one"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dict[2]     = "This is two"</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tinydict = {'name': 'john','code':6734, 'dept': 'sales'}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dict['one']       # Prints value for 'one' key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dict[2]           # Prints value for 2 key</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 tinydict          # Prints complete dictionary</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print tinydict.keys()   # Prints all the keys</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print tinydict.values() # Prints all the values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produce the following result −</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is one</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This is two</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{'dept': 'sales', 'code': 6734, 'name': 'john'}</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['dept', 'code', 'name']</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['sales', 6734, 'john']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6"/>
          <p:cNvSpPr txBox="1"/>
          <p:nvPr/>
        </p:nvSpPr>
        <p:spPr>
          <a:xfrm>
            <a:off x="957430" y="2517289"/>
            <a:ext cx="10230522"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400">
                <a:solidFill>
                  <a:schemeClr val="dk1"/>
                </a:solidFill>
                <a:latin typeface="Calibri"/>
                <a:ea typeface="Calibri"/>
                <a:cs typeface="Calibri"/>
                <a:sym typeface="Calibri"/>
              </a:rPr>
              <a:t>CONDITIONAL STATEMENTS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7"/>
          <p:cNvSpPr/>
          <p:nvPr/>
        </p:nvSpPr>
        <p:spPr>
          <a:xfrm>
            <a:off x="693868" y="151162"/>
            <a:ext cx="8914504" cy="29238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Python - Decision Making</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Decision structures evaluate multiple expressions which produce TRUE or FALSE as outcome. </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You need to determine which action to take and which statements to execute if outcome is TRUE or FALSE otherwise.</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Following is the general form of a typical decision making structure found in most of the programming languages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451" name="Google Shape;451;p67"/>
          <p:cNvPicPr preferRelativeResize="0"/>
          <p:nvPr/>
        </p:nvPicPr>
        <p:blipFill rotWithShape="1">
          <a:blip r:embed="rId3">
            <a:alphaModFix/>
          </a:blip>
          <a:srcRect b="0" l="0" r="0" t="0"/>
          <a:stretch/>
        </p:blipFill>
        <p:spPr>
          <a:xfrm>
            <a:off x="2327404" y="2707396"/>
            <a:ext cx="3128516" cy="40021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8"/>
          <p:cNvSpPr/>
          <p:nvPr/>
        </p:nvSpPr>
        <p:spPr>
          <a:xfrm>
            <a:off x="186466" y="122002"/>
            <a:ext cx="10302240" cy="65556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1. Python IF Statement</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It is similar to that of other languages. </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The if statement contains a logical expression using which data is compared and a decision is made based on the result of the comparison.</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Syntax</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if expression:</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statement(s)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If the boolean expression evaluates to TRUE, then the block of statement(s) inside the if statement is executed. If boolean expression evaluates to FALSE, then the first set of code after the end of the if statement(s) is executed.</a:t>
            </a:r>
            <a:endParaRPr sz="2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9"/>
          <p:cNvPicPr preferRelativeResize="0"/>
          <p:nvPr/>
        </p:nvPicPr>
        <p:blipFill rotWithShape="1">
          <a:blip r:embed="rId3">
            <a:alphaModFix/>
          </a:blip>
          <a:srcRect b="0" l="0" r="0" t="0"/>
          <a:stretch/>
        </p:blipFill>
        <p:spPr>
          <a:xfrm>
            <a:off x="2644251" y="1363252"/>
            <a:ext cx="4737837" cy="436698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0"/>
          <p:cNvSpPr/>
          <p:nvPr/>
        </p:nvSpPr>
        <p:spPr>
          <a:xfrm>
            <a:off x="552225" y="365335"/>
            <a:ext cx="8193741"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var1 = 100</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if var1==100:</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"Got a true expression value"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var1</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Got a true expression value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100</a:t>
            </a:r>
            <a:endParaRPr sz="24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1"/>
          <p:cNvSpPr/>
          <p:nvPr/>
        </p:nvSpPr>
        <p:spPr>
          <a:xfrm>
            <a:off x="620357" y="255596"/>
            <a:ext cx="10861638"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2. Python IF…ELSE Statements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An else statement can be combined with an if statement.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An else statement contains the block of code that executes if the conditional expression in the if statement resolves to 0 or a FALSE value.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else statement is an optional statement and there could be at most only one else statement following if.</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Syntax</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syntax of the if...else statement is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if expression: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statement(s)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statement(s)</a:t>
            </a: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8"/>
          <p:cNvPicPr preferRelativeResize="0"/>
          <p:nvPr/>
        </p:nvPicPr>
        <p:blipFill rotWithShape="1">
          <a:blip r:embed="rId3">
            <a:alphaModFix/>
          </a:blip>
          <a:srcRect b="19851" l="22183" r="29268" t="7867"/>
          <a:stretch/>
        </p:blipFill>
        <p:spPr>
          <a:xfrm>
            <a:off x="960120" y="129092"/>
            <a:ext cx="8930640" cy="655140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p:nvPr/>
        </p:nvSpPr>
        <p:spPr>
          <a:xfrm>
            <a:off x="955637" y="302359"/>
            <a:ext cx="6096000" cy="65556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Example:</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var1 = 100</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if var1==10:</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print("Got a true expression value“)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print(var1)</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print("Got a false expression value“)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print(var1)</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Got a FALSE expression value</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100</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p:nvPr/>
        </p:nvSpPr>
        <p:spPr>
          <a:xfrm>
            <a:off x="386149" y="264466"/>
            <a:ext cx="15821191" cy="6370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3. Python nested IF statements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There may be a situation when you want to check for another condition after a condition resolves to true. In such a situation,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you can use the nested if construct.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In a nested if construct, you can have an if...elif...else construct inside another if...elif...else construct.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Syntax</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syntax of the nested if...elif...else construct may be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if expression2: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statement(s)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elif expression3:</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statement(s)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elif expression4:</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statement(s)</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else: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statement(s)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4"/>
          <p:cNvSpPr/>
          <p:nvPr/>
        </p:nvSpPr>
        <p:spPr>
          <a:xfrm>
            <a:off x="656216" y="92469"/>
            <a:ext cx="8240358" cy="65248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chemeClr val="dk1"/>
                </a:solidFill>
                <a:latin typeface="Calibri"/>
                <a:ea typeface="Calibri"/>
                <a:cs typeface="Calibri"/>
                <a:sym typeface="Calibri"/>
              </a:rPr>
              <a:t>Example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var = 100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if var &lt; 200: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"Expression value is less than 200"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if var == 150: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"Which is 150"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elif var == 100: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"Which is 100"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elif var == 50: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"Which is 50"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elif var &lt; 50: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"Expression value is less than 50"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else: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print "Could not find true expression"</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u="sng">
                <a:solidFill>
                  <a:schemeClr val="dk1"/>
                </a:solidFill>
                <a:latin typeface="Calibri"/>
                <a:ea typeface="Calibri"/>
                <a:cs typeface="Calibri"/>
                <a:sym typeface="Calibri"/>
              </a:rPr>
              <a:t>Output−</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Expression value is less than 200</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Which is 100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5"/>
          <p:cNvSpPr txBox="1"/>
          <p:nvPr>
            <p:ph type="title"/>
          </p:nvPr>
        </p:nvSpPr>
        <p:spPr>
          <a:xfrm>
            <a:off x="848958" y="2452108"/>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b="1" lang="en-US" sz="6000"/>
              <a:t>FUNCTIONS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6"/>
          <p:cNvSpPr/>
          <p:nvPr/>
        </p:nvSpPr>
        <p:spPr>
          <a:xfrm>
            <a:off x="724347" y="703039"/>
            <a:ext cx="10919013"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Python - Functions</a:t>
            </a:r>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A function is a </a:t>
            </a:r>
            <a:r>
              <a:rPr b="1" lang="en-US" sz="2800">
                <a:solidFill>
                  <a:schemeClr val="dk1"/>
                </a:solidFill>
                <a:latin typeface="Calibri"/>
                <a:ea typeface="Calibri"/>
                <a:cs typeface="Calibri"/>
                <a:sym typeface="Calibri"/>
              </a:rPr>
              <a:t>block of organized, reusable code </a:t>
            </a:r>
            <a:r>
              <a:rPr lang="en-US" sz="2800">
                <a:solidFill>
                  <a:schemeClr val="dk1"/>
                </a:solidFill>
                <a:latin typeface="Calibri"/>
                <a:ea typeface="Calibri"/>
                <a:cs typeface="Calibri"/>
                <a:sym typeface="Calibri"/>
              </a:rPr>
              <a:t>that is used to perform a single, related action. ‘</a:t>
            </a:r>
            <a:endParaRPr/>
          </a:p>
          <a:p>
            <a:pPr indent="-285750" lvl="0" marL="285750" marR="0" rtl="0" algn="l">
              <a:spcBef>
                <a:spcPts val="0"/>
              </a:spcBef>
              <a:spcAft>
                <a:spcPts val="0"/>
              </a:spcAft>
              <a:buClr>
                <a:schemeClr val="dk1"/>
              </a:buClr>
              <a:buSzPts val="2800"/>
              <a:buFont typeface="Noto Sans Symbols"/>
              <a:buChar char="⮚"/>
            </a:pPr>
            <a:r>
              <a:rPr lang="en-US" sz="2800">
                <a:solidFill>
                  <a:schemeClr val="dk1"/>
                </a:solidFill>
                <a:latin typeface="Calibri"/>
                <a:ea typeface="Calibri"/>
                <a:cs typeface="Calibri"/>
                <a:sym typeface="Calibri"/>
              </a:rPr>
              <a:t>Functions </a:t>
            </a:r>
            <a:r>
              <a:rPr b="1" lang="en-US" sz="2800">
                <a:solidFill>
                  <a:schemeClr val="dk1"/>
                </a:solidFill>
                <a:latin typeface="Calibri"/>
                <a:ea typeface="Calibri"/>
                <a:cs typeface="Calibri"/>
                <a:sym typeface="Calibri"/>
              </a:rPr>
              <a:t>provide better modularity for your application </a:t>
            </a:r>
            <a:r>
              <a:rPr lang="en-US" sz="2800">
                <a:solidFill>
                  <a:schemeClr val="dk1"/>
                </a:solidFill>
                <a:latin typeface="Calibri"/>
                <a:ea typeface="Calibri"/>
                <a:cs typeface="Calibri"/>
                <a:sym typeface="Calibri"/>
              </a:rPr>
              <a:t>and a high degree of code reusing.</a:t>
            </a:r>
            <a:endParaRPr/>
          </a:p>
          <a:p>
            <a:pPr indent="-285750" lvl="0" marL="285750" marR="0" rtl="0" algn="l">
              <a:spcBef>
                <a:spcPts val="0"/>
              </a:spcBef>
              <a:spcAft>
                <a:spcPts val="0"/>
              </a:spcAft>
              <a:buClr>
                <a:schemeClr val="dk1"/>
              </a:buClr>
              <a:buSzPts val="2800"/>
              <a:buFont typeface="Noto Sans Symbols"/>
              <a:buChar char="⮚"/>
            </a:pPr>
            <a:r>
              <a:rPr b="1" lang="en-US" sz="2800">
                <a:solidFill>
                  <a:schemeClr val="dk1"/>
                </a:solidFill>
                <a:latin typeface="Calibri"/>
                <a:ea typeface="Calibri"/>
                <a:cs typeface="Calibri"/>
                <a:sym typeface="Calibri"/>
              </a:rPr>
              <a:t>As you already know, Python gives you many built-in functions </a:t>
            </a:r>
            <a:r>
              <a:rPr lang="en-US" sz="2800">
                <a:solidFill>
                  <a:schemeClr val="dk1"/>
                </a:solidFill>
                <a:latin typeface="Calibri"/>
                <a:ea typeface="Calibri"/>
                <a:cs typeface="Calibri"/>
                <a:sym typeface="Calibri"/>
              </a:rPr>
              <a:t>like print(), etc. but you can also create your own functions. These functions are called user-defined functions.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p:nvPr/>
        </p:nvSpPr>
        <p:spPr>
          <a:xfrm>
            <a:off x="681317" y="198708"/>
            <a:ext cx="11001487"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Defining a Function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You can define functions to provide the required functionality. Here are simple rules to define a function in Python.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Function blocks begin with the </a:t>
            </a:r>
            <a:r>
              <a:rPr b="1" lang="en-US" sz="2400">
                <a:solidFill>
                  <a:schemeClr val="dk1"/>
                </a:solidFill>
                <a:latin typeface="Calibri"/>
                <a:ea typeface="Calibri"/>
                <a:cs typeface="Calibri"/>
                <a:sym typeface="Calibri"/>
              </a:rPr>
              <a:t>keyword</a:t>
            </a:r>
            <a:r>
              <a:rPr lang="en-US" sz="2400">
                <a:solidFill>
                  <a:schemeClr val="dk1"/>
                </a:solidFill>
                <a:latin typeface="Calibri"/>
                <a:ea typeface="Calibri"/>
                <a:cs typeface="Calibri"/>
                <a:sym typeface="Calibri"/>
              </a:rPr>
              <a:t> </a:t>
            </a:r>
            <a:r>
              <a:rPr b="1" lang="en-US" sz="2400">
                <a:solidFill>
                  <a:schemeClr val="dk1"/>
                </a:solidFill>
                <a:latin typeface="Calibri"/>
                <a:ea typeface="Calibri"/>
                <a:cs typeface="Calibri"/>
                <a:sym typeface="Calibri"/>
              </a:rPr>
              <a:t>def</a:t>
            </a:r>
            <a:r>
              <a:rPr lang="en-US" sz="2400">
                <a:solidFill>
                  <a:schemeClr val="dk1"/>
                </a:solidFill>
                <a:latin typeface="Calibri"/>
                <a:ea typeface="Calibri"/>
                <a:cs typeface="Calibri"/>
                <a:sym typeface="Calibri"/>
              </a:rPr>
              <a:t> followed by the </a:t>
            </a:r>
            <a:r>
              <a:rPr b="1" lang="en-US" sz="2400">
                <a:solidFill>
                  <a:schemeClr val="dk1"/>
                </a:solidFill>
                <a:latin typeface="Calibri"/>
                <a:ea typeface="Calibri"/>
                <a:cs typeface="Calibri"/>
                <a:sym typeface="Calibri"/>
              </a:rPr>
              <a:t>function name and parentheses </a:t>
            </a:r>
            <a:r>
              <a:rPr lang="en-US" sz="2400">
                <a:solidFill>
                  <a:schemeClr val="dk1"/>
                </a:solidFill>
                <a:latin typeface="Calibri"/>
                <a:ea typeface="Calibri"/>
                <a:cs typeface="Calibri"/>
                <a:sym typeface="Calibri"/>
              </a:rPr>
              <a:t>( ) .</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AutoNum type="arabicPeriod"/>
            </a:pPr>
            <a:r>
              <a:rPr b="1" lang="en-US" sz="2400">
                <a:solidFill>
                  <a:schemeClr val="dk1"/>
                </a:solidFill>
                <a:latin typeface="Calibri"/>
                <a:ea typeface="Calibri"/>
                <a:cs typeface="Calibri"/>
                <a:sym typeface="Calibri"/>
              </a:rPr>
              <a:t>Any input parameters or arguments should be placed within these parentheses</a:t>
            </a:r>
            <a:r>
              <a:rPr lang="en-US" sz="2400">
                <a:solidFill>
                  <a:schemeClr val="dk1"/>
                </a:solidFill>
                <a:latin typeface="Calibri"/>
                <a:ea typeface="Calibri"/>
                <a:cs typeface="Calibri"/>
                <a:sym typeface="Calibri"/>
              </a:rPr>
              <a:t>. </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The code block within every function starts with a </a:t>
            </a:r>
            <a:r>
              <a:rPr b="1" lang="en-US" sz="2400">
                <a:solidFill>
                  <a:schemeClr val="dk1"/>
                </a:solidFill>
                <a:latin typeface="Calibri"/>
                <a:ea typeface="Calibri"/>
                <a:cs typeface="Calibri"/>
                <a:sym typeface="Calibri"/>
              </a:rPr>
              <a:t>colon (:)</a:t>
            </a:r>
            <a:r>
              <a:rPr lang="en-US" sz="2400">
                <a:solidFill>
                  <a:schemeClr val="dk1"/>
                </a:solidFill>
                <a:latin typeface="Calibri"/>
                <a:ea typeface="Calibri"/>
                <a:cs typeface="Calibri"/>
                <a:sym typeface="Calibri"/>
              </a:rPr>
              <a:t>.</a:t>
            </a:r>
            <a:endParaRPr/>
          </a:p>
          <a:p>
            <a:pPr indent="-190500" lvl="0" marL="3429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The </a:t>
            </a:r>
            <a:r>
              <a:rPr b="1" lang="en-US" sz="2400">
                <a:solidFill>
                  <a:schemeClr val="dk1"/>
                </a:solidFill>
                <a:latin typeface="Calibri"/>
                <a:ea typeface="Calibri"/>
                <a:cs typeface="Calibri"/>
                <a:sym typeface="Calibri"/>
              </a:rPr>
              <a:t>statement return [expression] exits a function</a:t>
            </a:r>
            <a:endParaRPr sz="2400">
              <a:solidFill>
                <a:schemeClr val="dk1"/>
              </a:solidFill>
              <a:latin typeface="Calibri"/>
              <a:ea typeface="Calibri"/>
              <a:cs typeface="Calibri"/>
              <a:sym typeface="Calibri"/>
            </a:endParaRPr>
          </a:p>
        </p:txBody>
      </p:sp>
      <p:sp>
        <p:nvSpPr>
          <p:cNvPr id="502" name="Google Shape;502;p77"/>
          <p:cNvSpPr/>
          <p:nvPr/>
        </p:nvSpPr>
        <p:spPr>
          <a:xfrm>
            <a:off x="681317" y="4916273"/>
            <a:ext cx="60960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Syntax</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def functionname( parameters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function_suite</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 [expression]</a:t>
            </a:r>
            <a:endParaRPr sz="24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8"/>
          <p:cNvSpPr/>
          <p:nvPr/>
        </p:nvSpPr>
        <p:spPr>
          <a:xfrm>
            <a:off x="511883" y="183403"/>
            <a:ext cx="9689055" cy="60016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 1:</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Function definition is here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def printme( str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str</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return;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Now you can call printme function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printme("I'm first call to user defined function!")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printme("Again second call to the same function")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I'm first call to user defined function!</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Again second call to the same function</a:t>
            </a:r>
            <a:endParaRPr sz="24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9"/>
          <p:cNvSpPr/>
          <p:nvPr/>
        </p:nvSpPr>
        <p:spPr>
          <a:xfrm>
            <a:off x="693867" y="384636"/>
            <a:ext cx="6988885" cy="415498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Example 2:</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Function definition is here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def sum( arg1, arg2 ):</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total = arg1 + arg2</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 "Inside the function : ", total</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return;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400">
                <a:solidFill>
                  <a:schemeClr val="dk1"/>
                </a:solidFill>
                <a:latin typeface="Calibri"/>
                <a:ea typeface="Calibri"/>
                <a:cs typeface="Calibri"/>
                <a:sym typeface="Calibri"/>
              </a:rPr>
              <a:t># Now you can call sum function</a:t>
            </a:r>
            <a:endParaRPr/>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total = sum( 10, 20 );</a:t>
            </a:r>
            <a:endParaRPr sz="24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0"/>
          <p:cNvSpPr/>
          <p:nvPr/>
        </p:nvSpPr>
        <p:spPr>
          <a:xfrm>
            <a:off x="487680" y="328136"/>
            <a:ext cx="9083040" cy="27046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Python Loops</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Python has two primitive loop commands: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1. for loops</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2. while loops</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1"/>
          <p:cNvSpPr/>
          <p:nvPr/>
        </p:nvSpPr>
        <p:spPr>
          <a:xfrm>
            <a:off x="381000" y="146596"/>
            <a:ext cx="1121664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000000"/>
                </a:solidFill>
                <a:latin typeface="Quattrocento Sans"/>
                <a:ea typeface="Quattrocento Sans"/>
                <a:cs typeface="Quattrocento Sans"/>
                <a:sym typeface="Quattrocento Sans"/>
              </a:rPr>
              <a:t>Python For Loops</a:t>
            </a:r>
            <a:endParaRPr/>
          </a:p>
          <a:p>
            <a:pPr indent="0" lvl="0" marL="0" marR="0" rtl="0" algn="l">
              <a:spcBef>
                <a:spcPts val="0"/>
              </a:spcBef>
              <a:spcAft>
                <a:spcPts val="0"/>
              </a:spcAft>
              <a:buNone/>
            </a:pPr>
            <a:r>
              <a:rPr lang="en-US" sz="2800">
                <a:solidFill>
                  <a:srgbClr val="000000"/>
                </a:solidFill>
                <a:latin typeface="Verdana"/>
                <a:ea typeface="Verdana"/>
                <a:cs typeface="Verdana"/>
                <a:sym typeface="Verdana"/>
              </a:rPr>
              <a:t>A </a:t>
            </a:r>
            <a:r>
              <a:rPr lang="en-US" sz="2800">
                <a:solidFill>
                  <a:srgbClr val="DC143C"/>
                </a:solidFill>
                <a:latin typeface="Consolas"/>
                <a:ea typeface="Consolas"/>
                <a:cs typeface="Consolas"/>
                <a:sym typeface="Consolas"/>
              </a:rPr>
              <a:t>for</a:t>
            </a:r>
            <a:r>
              <a:rPr lang="en-US" sz="2800">
                <a:solidFill>
                  <a:srgbClr val="000000"/>
                </a:solidFill>
                <a:latin typeface="Verdana"/>
                <a:ea typeface="Verdana"/>
                <a:cs typeface="Verdana"/>
                <a:sym typeface="Verdana"/>
              </a:rPr>
              <a:t> loop is used for iterating over a sequence (that is either a list, a tuple, a dictionary, a set, or a string).</a:t>
            </a:r>
            <a:endParaRPr b="0" i="0" sz="2800">
              <a:solidFill>
                <a:srgbClr val="000000"/>
              </a:solidFill>
              <a:latin typeface="Verdana"/>
              <a:ea typeface="Verdana"/>
              <a:cs typeface="Verdana"/>
              <a:sym typeface="Verdana"/>
            </a:endParaRPr>
          </a:p>
        </p:txBody>
      </p:sp>
      <p:sp>
        <p:nvSpPr>
          <p:cNvPr id="523" name="Google Shape;523;p81"/>
          <p:cNvSpPr/>
          <p:nvPr/>
        </p:nvSpPr>
        <p:spPr>
          <a:xfrm>
            <a:off x="381000" y="1942237"/>
            <a:ext cx="827532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Print each fruit in a fruit list:</a:t>
            </a:r>
            <a:endParaRPr/>
          </a:p>
          <a:p>
            <a:pPr indent="0" lvl="0" marL="0" marR="0" rtl="0" algn="l">
              <a:spcBef>
                <a:spcPts val="0"/>
              </a:spcBef>
              <a:spcAft>
                <a:spcPts val="0"/>
              </a:spcAft>
              <a:buNone/>
            </a:pPr>
            <a:r>
              <a:t/>
            </a:r>
            <a:endParaRPr b="1" sz="2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fruits = ["apple", "banana", "cherry"]</a:t>
            </a:r>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for x in fruits:</a:t>
            </a:r>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  print(x)</a:t>
            </a:r>
            <a:endParaRPr/>
          </a:p>
        </p:txBody>
      </p:sp>
      <p:pic>
        <p:nvPicPr>
          <p:cNvPr id="524" name="Google Shape;524;p81"/>
          <p:cNvPicPr preferRelativeResize="0"/>
          <p:nvPr/>
        </p:nvPicPr>
        <p:blipFill rotWithShape="1">
          <a:blip r:embed="rId3">
            <a:alphaModFix/>
          </a:blip>
          <a:srcRect b="57555" l="50500" r="17333" t="26444"/>
          <a:stretch/>
        </p:blipFill>
        <p:spPr>
          <a:xfrm>
            <a:off x="548640" y="4754880"/>
            <a:ext cx="5196840" cy="19387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2297429" y="520700"/>
            <a:ext cx="4545965" cy="6350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chemeClr val="dk1"/>
              </a:buClr>
              <a:buSzPts val="4000"/>
              <a:buFont typeface="Times New Roman"/>
              <a:buNone/>
            </a:pPr>
            <a:r>
              <a:rPr lang="en-US" sz="4000">
                <a:latin typeface="Times New Roman"/>
                <a:ea typeface="Times New Roman"/>
                <a:cs typeface="Times New Roman"/>
                <a:sym typeface="Times New Roman"/>
              </a:rPr>
              <a:t>Advantages of Python</a:t>
            </a:r>
            <a:endParaRPr sz="4000">
              <a:latin typeface="Times New Roman"/>
              <a:ea typeface="Times New Roman"/>
              <a:cs typeface="Times New Roman"/>
              <a:sym typeface="Times New Roman"/>
            </a:endParaRPr>
          </a:p>
        </p:txBody>
      </p:sp>
      <p:sp>
        <p:nvSpPr>
          <p:cNvPr id="142" name="Google Shape;142;p19"/>
          <p:cNvSpPr txBox="1"/>
          <p:nvPr/>
        </p:nvSpPr>
        <p:spPr>
          <a:xfrm>
            <a:off x="535940" y="1404620"/>
            <a:ext cx="9156700" cy="4054956"/>
          </a:xfrm>
          <a:prstGeom prst="rect">
            <a:avLst/>
          </a:prstGeom>
          <a:noFill/>
          <a:ln>
            <a:noFill/>
          </a:ln>
        </p:spPr>
        <p:txBody>
          <a:bodyPr anchorCtr="0" anchor="t" bIns="0" lIns="0" spcFirstLastPara="1" rIns="0" wrap="square" tIns="12700">
            <a:spAutoFit/>
          </a:bodyPr>
          <a:lstStyle/>
          <a:p>
            <a:pPr indent="-342900" lvl="0" marL="355600" marR="5080" rtl="0" algn="just">
              <a:lnSpc>
                <a:spcPct val="99900"/>
              </a:lnSpc>
              <a:spcBef>
                <a:spcPts val="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Most programs in </a:t>
            </a:r>
            <a:r>
              <a:rPr b="1" lang="en-US" sz="3200">
                <a:solidFill>
                  <a:schemeClr val="dk1"/>
                </a:solidFill>
                <a:latin typeface="Times New Roman"/>
                <a:ea typeface="Times New Roman"/>
                <a:cs typeface="Times New Roman"/>
                <a:sym typeface="Times New Roman"/>
              </a:rPr>
              <a:t>Python require considerably  less number of lines of code </a:t>
            </a:r>
            <a:r>
              <a:rPr lang="en-US" sz="3200">
                <a:solidFill>
                  <a:schemeClr val="dk1"/>
                </a:solidFill>
                <a:latin typeface="Times New Roman"/>
                <a:ea typeface="Times New Roman"/>
                <a:cs typeface="Times New Roman"/>
                <a:sym typeface="Times New Roman"/>
              </a:rPr>
              <a:t>to perform the  same task compared to other languages like  C .</a:t>
            </a:r>
            <a:endParaRPr sz="3200">
              <a:solidFill>
                <a:schemeClr val="dk1"/>
              </a:solidFill>
              <a:latin typeface="Times New Roman"/>
              <a:ea typeface="Times New Roman"/>
              <a:cs typeface="Times New Roman"/>
              <a:sym typeface="Times New Roman"/>
            </a:endParaRPr>
          </a:p>
          <a:p>
            <a:pPr indent="-342900" lvl="0" marL="355600" marR="5080" rtl="0" algn="just">
              <a:lnSpc>
                <a:spcPct val="99900"/>
              </a:lnSpc>
              <a:spcBef>
                <a:spcPts val="100"/>
              </a:spcBef>
              <a:spcAft>
                <a:spcPts val="0"/>
              </a:spcAft>
              <a:buClr>
                <a:schemeClr val="dk1"/>
              </a:buClr>
              <a:buSzPts val="3200"/>
              <a:buFont typeface="Arial"/>
              <a:buChar char="•"/>
            </a:pPr>
            <a:r>
              <a:rPr b="1" lang="en-US" sz="3200">
                <a:solidFill>
                  <a:schemeClr val="dk1"/>
                </a:solidFill>
                <a:latin typeface="Times New Roman"/>
                <a:ea typeface="Times New Roman"/>
                <a:cs typeface="Times New Roman"/>
                <a:sym typeface="Times New Roman"/>
              </a:rPr>
              <a:t>less programming errors and reduces the  development time needed also.</a:t>
            </a:r>
            <a:endParaRPr b="1" sz="3200">
              <a:solidFill>
                <a:schemeClr val="dk1"/>
              </a:solidFill>
              <a:latin typeface="Times New Roman"/>
              <a:ea typeface="Times New Roman"/>
              <a:cs typeface="Times New Roman"/>
              <a:sym typeface="Times New Roman"/>
            </a:endParaRPr>
          </a:p>
          <a:p>
            <a:pPr indent="-342900" lvl="0" marL="355600" marR="5715" rtl="0" algn="just">
              <a:lnSpc>
                <a:spcPct val="100000"/>
              </a:lnSpc>
              <a:spcBef>
                <a:spcPts val="800"/>
              </a:spcBef>
              <a:spcAft>
                <a:spcPts val="0"/>
              </a:spcAft>
              <a:buClr>
                <a:schemeClr val="dk1"/>
              </a:buClr>
              <a:buSzPts val="3200"/>
              <a:buFont typeface="Arial"/>
              <a:buChar char="•"/>
            </a:pPr>
            <a:r>
              <a:rPr lang="en-US" sz="3200">
                <a:solidFill>
                  <a:schemeClr val="dk1"/>
                </a:solidFill>
                <a:latin typeface="Times New Roman"/>
                <a:ea typeface="Times New Roman"/>
                <a:cs typeface="Times New Roman"/>
                <a:sym typeface="Times New Roman"/>
              </a:rPr>
              <a:t>Though Perl is a powerful language ,it is  </a:t>
            </a:r>
            <a:r>
              <a:rPr b="1" lang="en-US" sz="3200">
                <a:solidFill>
                  <a:schemeClr val="dk1"/>
                </a:solidFill>
                <a:latin typeface="Times New Roman"/>
                <a:ea typeface="Times New Roman"/>
                <a:cs typeface="Times New Roman"/>
                <a:sym typeface="Times New Roman"/>
              </a:rPr>
              <a:t>highly syntax oriented and many modules are not completed.</a:t>
            </a:r>
            <a:endParaRPr b="1" sz="3200">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2"/>
          <p:cNvSpPr/>
          <p:nvPr/>
        </p:nvSpPr>
        <p:spPr>
          <a:xfrm>
            <a:off x="304800" y="472500"/>
            <a:ext cx="10896600" cy="6186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The while Loop</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With the while loop we can execute a set of statements as long as a condition is true.</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b="1" lang="en-US" sz="2800">
                <a:solidFill>
                  <a:schemeClr val="dk1"/>
                </a:solidFill>
                <a:latin typeface="Calibri"/>
                <a:ea typeface="Calibri"/>
                <a:cs typeface="Calibri"/>
                <a:sym typeface="Calibri"/>
              </a:rPr>
              <a:t>//Print i as long as i is less than 6:</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i = 1</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while i &lt; 6:</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print(i)</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  i += 1</a:t>
            </a:r>
            <a:endParaRPr/>
          </a:p>
          <a:p>
            <a:pPr indent="0" lvl="0" marL="0" marR="0" rtl="0" algn="l">
              <a:spcBef>
                <a:spcPts val="0"/>
              </a:spcBef>
              <a:spcAft>
                <a:spcPts val="0"/>
              </a:spcAft>
              <a:buNone/>
            </a:pPr>
            <a:br>
              <a:rPr b="1" lang="en-US" sz="2800">
                <a:solidFill>
                  <a:schemeClr val="dk1"/>
                </a:solidFill>
                <a:latin typeface="Calibri"/>
                <a:ea typeface="Calibri"/>
                <a:cs typeface="Calibri"/>
                <a:sym typeface="Calibri"/>
              </a:rPr>
            </a:br>
            <a:r>
              <a:rPr b="1" lang="en-US" sz="28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12345</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3"/>
          <p:cNvSpPr/>
          <p:nvPr/>
        </p:nvSpPr>
        <p:spPr>
          <a:xfrm>
            <a:off x="311972" y="382842"/>
            <a:ext cx="11424621" cy="3046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Python break statement</a:t>
            </a:r>
            <a:endParaRPr b="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The break statement terminates the loop containing it. </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Control of the program flows to the statement immediately after the body of the loop.</a:t>
            </a: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If break statement is inside a nested loop (loop inside another loop), break will terminate the innermost loop and comes to outerloop.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Syntax of break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break</a:t>
            </a:r>
            <a:endParaRPr sz="18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descr="Flowchart of break statement in Python" id="539" name="Google Shape;539;p84"/>
          <p:cNvPicPr preferRelativeResize="0"/>
          <p:nvPr/>
        </p:nvPicPr>
        <p:blipFill rotWithShape="1">
          <a:blip r:embed="rId3">
            <a:alphaModFix/>
          </a:blip>
          <a:srcRect b="0" l="0" r="0" t="0"/>
          <a:stretch/>
        </p:blipFill>
        <p:spPr>
          <a:xfrm>
            <a:off x="376517" y="685799"/>
            <a:ext cx="4288828" cy="3936459"/>
          </a:xfrm>
          <a:prstGeom prst="rect">
            <a:avLst/>
          </a:prstGeom>
          <a:noFill/>
          <a:ln>
            <a:noFill/>
          </a:ln>
        </p:spPr>
      </p:pic>
      <p:pic>
        <p:nvPicPr>
          <p:cNvPr descr="How break statement works in Python?" id="540" name="Google Shape;540;p84"/>
          <p:cNvPicPr preferRelativeResize="0"/>
          <p:nvPr/>
        </p:nvPicPr>
        <p:blipFill rotWithShape="1">
          <a:blip r:embed="rId4">
            <a:alphaModFix/>
          </a:blip>
          <a:srcRect b="0" l="0" r="0" t="0"/>
          <a:stretch/>
        </p:blipFill>
        <p:spPr>
          <a:xfrm>
            <a:off x="6691255" y="457200"/>
            <a:ext cx="3818965" cy="4165059"/>
          </a:xfrm>
          <a:prstGeom prst="rect">
            <a:avLst/>
          </a:prstGeom>
          <a:noFill/>
          <a:ln>
            <a:noFill/>
          </a:ln>
        </p:spPr>
      </p:pic>
      <p:sp>
        <p:nvSpPr>
          <p:cNvPr id="541" name="Google Shape;541;p84"/>
          <p:cNvSpPr/>
          <p:nvPr/>
        </p:nvSpPr>
        <p:spPr>
          <a:xfrm>
            <a:off x="0" y="3962400"/>
            <a:ext cx="121920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84"/>
          <p:cNvSpPr/>
          <p:nvPr/>
        </p:nvSpPr>
        <p:spPr>
          <a:xfrm>
            <a:off x="0" y="7743825"/>
            <a:ext cx="12192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100"/>
              <a:buFont typeface="Calibri"/>
              <a:buNone/>
            </a:pPr>
            <a:r>
              <a:rPr b="0" i="0" lang="en-US" sz="1100" u="none" cap="none" strike="noStrike">
                <a:solidFill>
                  <a:schemeClr val="dk1"/>
                </a:solidFill>
                <a:latin typeface="Calibri"/>
                <a:ea typeface="Calibri"/>
                <a:cs typeface="Calibri"/>
                <a:sym typeface="Calibri"/>
              </a:rPr>
              <a:t>Example: Python break</a:t>
            </a:r>
            <a:endParaRPr b="0" i="0" sz="1800" u="none" cap="none" strike="noStrike">
              <a:solidFill>
                <a:schemeClr val="dk1"/>
              </a:solidFill>
              <a:latin typeface="Arial"/>
              <a:ea typeface="Arial"/>
              <a:cs typeface="Arial"/>
              <a:sym typeface="Arial"/>
            </a:endParaRPr>
          </a:p>
        </p:txBody>
      </p:sp>
      <p:sp>
        <p:nvSpPr>
          <p:cNvPr id="543" name="Google Shape;543;p84"/>
          <p:cNvSpPr/>
          <p:nvPr/>
        </p:nvSpPr>
        <p:spPr>
          <a:xfrm>
            <a:off x="760990" y="268843"/>
            <a:ext cx="24942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Python break statement</a:t>
            </a:r>
            <a:endParaRPr b="1" sz="1400">
              <a:solidFill>
                <a:schemeClr val="dk1"/>
              </a:solidFill>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5"/>
          <p:cNvSpPr txBox="1"/>
          <p:nvPr/>
        </p:nvSpPr>
        <p:spPr>
          <a:xfrm>
            <a:off x="720763" y="290457"/>
            <a:ext cx="550791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Calibri"/>
                <a:ea typeface="Calibri"/>
                <a:cs typeface="Calibri"/>
                <a:sym typeface="Calibri"/>
              </a:rPr>
              <a:t>Continue:</a:t>
            </a:r>
            <a:endParaRPr/>
          </a:p>
        </p:txBody>
      </p:sp>
      <p:pic>
        <p:nvPicPr>
          <p:cNvPr descr="Flowchart of continue statement in Python" id="549" name="Google Shape;549;p85"/>
          <p:cNvPicPr preferRelativeResize="0"/>
          <p:nvPr/>
        </p:nvPicPr>
        <p:blipFill rotWithShape="1">
          <a:blip r:embed="rId3">
            <a:alphaModFix/>
          </a:blip>
          <a:srcRect b="0" l="0" r="0" t="0"/>
          <a:stretch/>
        </p:blipFill>
        <p:spPr>
          <a:xfrm>
            <a:off x="720763" y="1038784"/>
            <a:ext cx="4805978" cy="4619065"/>
          </a:xfrm>
          <a:prstGeom prst="rect">
            <a:avLst/>
          </a:prstGeom>
          <a:noFill/>
          <a:ln>
            <a:noFill/>
          </a:ln>
        </p:spPr>
      </p:pic>
      <p:pic>
        <p:nvPicPr>
          <p:cNvPr id="550" name="Google Shape;550;p85"/>
          <p:cNvPicPr preferRelativeResize="0"/>
          <p:nvPr/>
        </p:nvPicPr>
        <p:blipFill rotWithShape="1">
          <a:blip r:embed="rId4">
            <a:alphaModFix/>
          </a:blip>
          <a:srcRect b="0" l="0" r="0" t="0"/>
          <a:stretch/>
        </p:blipFill>
        <p:spPr>
          <a:xfrm>
            <a:off x="7046258" y="1200150"/>
            <a:ext cx="4585447" cy="4457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6"/>
          <p:cNvSpPr/>
          <p:nvPr/>
        </p:nvSpPr>
        <p:spPr>
          <a:xfrm>
            <a:off x="4180515" y="2243873"/>
            <a:ext cx="3493264"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File Handling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7"/>
          <p:cNvSpPr/>
          <p:nvPr/>
        </p:nvSpPr>
        <p:spPr>
          <a:xfrm>
            <a:off x="434409" y="0"/>
            <a:ext cx="11323181" cy="71096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File handling</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File handling is an important part of any web application or biological sequence.</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Python has several functions for creating, reading, updating, and deleting files.</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The key function for working with files in Python is the open() function.</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The open() function takes two parameters; filename, and mode.</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There are four different methods (modes) for opening a file:</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"r" - Read - Default value. Opens a file for reading, error if the file does not exist</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"a" - Append - Opens a file for appending, creates the file if it does not exist</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"w" - Write - Opens a file for writing, creates the file if it does not exist</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alibri"/>
                <a:ea typeface="Calibri"/>
                <a:cs typeface="Calibri"/>
                <a:sym typeface="Calibri"/>
              </a:rPr>
              <a:t>"x" - Create - Creates the specified file, returns an error if the file exists</a:t>
            </a:r>
            <a:endParaRPr/>
          </a:p>
          <a:p>
            <a:pPr indent="-190500" lvl="0" marL="342900" marR="0" rtl="0" algn="l">
              <a:spcBef>
                <a:spcPts val="0"/>
              </a:spcBef>
              <a:spcAft>
                <a:spcPts val="0"/>
              </a:spcAft>
              <a:buClr>
                <a:schemeClr val="dk1"/>
              </a:buClr>
              <a:buSzPts val="2400"/>
              <a:buFont typeface="Noto Sans Symbols"/>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88"/>
          <p:cNvSpPr/>
          <p:nvPr/>
        </p:nvSpPr>
        <p:spPr>
          <a:xfrm>
            <a:off x="640814" y="378347"/>
            <a:ext cx="10910371"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In addition you can specify if the file should be handled as binary or text mode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"t" - Text - Default value. Text mode</a:t>
            </a:r>
            <a:endParaRPr/>
          </a:p>
          <a:p>
            <a:pPr indent="-304800" lvl="0" marL="457200" marR="0" rtl="0" algn="l">
              <a:spcBef>
                <a:spcPts val="0"/>
              </a:spcBef>
              <a:spcAft>
                <a:spcPts val="0"/>
              </a:spcAft>
              <a:buClr>
                <a:schemeClr val="dk1"/>
              </a:buClr>
              <a:buSzPts val="2400"/>
              <a:buFont typeface="Calibri"/>
              <a:buNone/>
            </a:pPr>
            <a:r>
              <a:t/>
            </a:r>
            <a:endParaRPr sz="2400">
              <a:solidFill>
                <a:schemeClr val="dk1"/>
              </a:solidFill>
              <a:latin typeface="Calibri"/>
              <a:ea typeface="Calibri"/>
              <a:cs typeface="Calibri"/>
              <a:sym typeface="Calibri"/>
            </a:endParaRPr>
          </a:p>
          <a:p>
            <a:pPr indent="-457200" lvl="0" marL="457200" marR="0" rtl="0" algn="l">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"b" - Binary - Binary mode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Syntax</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 = open("demofile.txt")</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The code above is the same as: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 = open("demofile.txt", "r")</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Note: Make sure the file exists, or else you will get an error.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p:nvPr/>
        </p:nvSpPr>
        <p:spPr>
          <a:xfrm>
            <a:off x="369347" y="180607"/>
            <a:ext cx="11822653" cy="686341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Calibri"/>
                <a:ea typeface="Calibri"/>
                <a:cs typeface="Calibri"/>
                <a:sym typeface="Calibri"/>
              </a:rPr>
              <a:t>read():</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dnafile.txt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atgcaaatgcc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attgc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aattttgggccc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To open the file, use the built-in open() function.</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Example: Read dna sequence and display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 = open("dnafile.txt", "r")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print(f.read())</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f.close()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atgcaaatgcc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attgc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aattttgggccc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Note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f.read(5): reads only 5 characters from start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0"/>
          <p:cNvSpPr/>
          <p:nvPr/>
        </p:nvSpPr>
        <p:spPr>
          <a:xfrm>
            <a:off x="735106" y="269471"/>
            <a:ext cx="60960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readLine():</a:t>
            </a:r>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dnafile.txt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atgcaaatgcc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attgc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aattttgggccc</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800">
                <a:solidFill>
                  <a:schemeClr val="dk1"/>
                </a:solidFill>
                <a:latin typeface="Calibri"/>
                <a:ea typeface="Calibri"/>
                <a:cs typeface="Calibri"/>
                <a:sym typeface="Calibri"/>
              </a:rPr>
              <a:t>Example: Read first dna sequence and display</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 = open("dnafile.txt", "r")</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print(f.readLine())</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f.close()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atgcaaatgcc</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1"/>
          <p:cNvSpPr/>
          <p:nvPr/>
        </p:nvSpPr>
        <p:spPr>
          <a:xfrm>
            <a:off x="810410" y="411065"/>
            <a:ext cx="9968752"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Loop through the file line by line:</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 = open("demofile.txt", "r")</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for x in f:</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  print(x)</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f.close()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grpSp>
        <p:nvGrpSpPr>
          <p:cNvPr id="147" name="Google Shape;147;p20"/>
          <p:cNvGrpSpPr/>
          <p:nvPr/>
        </p:nvGrpSpPr>
        <p:grpSpPr>
          <a:xfrm>
            <a:off x="-828" y="16778"/>
            <a:ext cx="11984435" cy="6858000"/>
            <a:chOff x="-828" y="0"/>
            <a:chExt cx="9145590" cy="6858000"/>
          </a:xfrm>
        </p:grpSpPr>
        <p:sp>
          <p:nvSpPr>
            <p:cNvPr id="148" name="Google Shape;148;p20"/>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20"/>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20"/>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20"/>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2" name="Google Shape;152;p20"/>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3" name="Google Shape;153;p20"/>
          <p:cNvSpPr txBox="1"/>
          <p:nvPr>
            <p:ph type="title"/>
          </p:nvPr>
        </p:nvSpPr>
        <p:spPr>
          <a:xfrm>
            <a:off x="2907919" y="656590"/>
            <a:ext cx="3326129" cy="6350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4000"/>
              <a:buFont typeface="Times New Roman"/>
              <a:buNone/>
            </a:pPr>
            <a:r>
              <a:rPr i="1" lang="en-US" sz="4000">
                <a:solidFill>
                  <a:srgbClr val="FF0000"/>
                </a:solidFill>
                <a:latin typeface="Times New Roman"/>
                <a:ea typeface="Times New Roman"/>
                <a:cs typeface="Times New Roman"/>
                <a:sym typeface="Times New Roman"/>
              </a:rPr>
              <a:t>Scope of Python</a:t>
            </a:r>
            <a:endParaRPr sz="4000">
              <a:latin typeface="Times New Roman"/>
              <a:ea typeface="Times New Roman"/>
              <a:cs typeface="Times New Roman"/>
              <a:sym typeface="Times New Roman"/>
            </a:endParaRPr>
          </a:p>
        </p:txBody>
      </p:sp>
      <p:sp>
        <p:nvSpPr>
          <p:cNvPr id="154" name="Google Shape;154;p20"/>
          <p:cNvSpPr/>
          <p:nvPr/>
        </p:nvSpPr>
        <p:spPr>
          <a:xfrm>
            <a:off x="548640" y="1606245"/>
            <a:ext cx="454152" cy="337108"/>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20"/>
          <p:cNvSpPr/>
          <p:nvPr/>
        </p:nvSpPr>
        <p:spPr>
          <a:xfrm>
            <a:off x="548640" y="2521330"/>
            <a:ext cx="454152"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20"/>
          <p:cNvSpPr/>
          <p:nvPr/>
        </p:nvSpPr>
        <p:spPr>
          <a:xfrm>
            <a:off x="582726" y="2920769"/>
            <a:ext cx="454152"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20"/>
          <p:cNvSpPr/>
          <p:nvPr/>
        </p:nvSpPr>
        <p:spPr>
          <a:xfrm>
            <a:off x="531099" y="4278885"/>
            <a:ext cx="454152"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20"/>
          <p:cNvSpPr txBox="1"/>
          <p:nvPr/>
        </p:nvSpPr>
        <p:spPr>
          <a:xfrm>
            <a:off x="1154808" y="1466611"/>
            <a:ext cx="3948429" cy="3204852"/>
          </a:xfrm>
          <a:prstGeom prst="rect">
            <a:avLst/>
          </a:prstGeom>
          <a:noFill/>
          <a:ln>
            <a:noFill/>
          </a:ln>
        </p:spPr>
        <p:txBody>
          <a:bodyPr anchorCtr="0" anchor="t" bIns="0" lIns="0" spcFirstLastPara="1" rIns="0" wrap="square" tIns="89525">
            <a:spAutoFit/>
          </a:bodyPr>
          <a:lstStyle/>
          <a:p>
            <a:pPr indent="0" lvl="0" marL="12700" marR="0" rtl="0" algn="l">
              <a:lnSpc>
                <a:spcPct val="100000"/>
              </a:lnSpc>
              <a:spcBef>
                <a:spcPts val="0"/>
              </a:spcBef>
              <a:spcAft>
                <a:spcPts val="0"/>
              </a:spcAft>
              <a:buNone/>
            </a:pPr>
            <a:r>
              <a:rPr lang="en-US" sz="2500">
                <a:solidFill>
                  <a:schemeClr val="dk1"/>
                </a:solidFill>
                <a:latin typeface="Times New Roman"/>
                <a:ea typeface="Times New Roman"/>
                <a:cs typeface="Times New Roman"/>
                <a:sym typeface="Times New Roman"/>
              </a:rPr>
              <a:t>Science</a:t>
            </a:r>
            <a:endParaRPr sz="2500">
              <a:solidFill>
                <a:schemeClr val="dk1"/>
              </a:solidFill>
              <a:latin typeface="Times New Roman"/>
              <a:ea typeface="Times New Roman"/>
              <a:cs typeface="Times New Roman"/>
              <a:sym typeface="Times New Roman"/>
            </a:endParaRPr>
          </a:p>
          <a:p>
            <a:pPr indent="0" lvl="0" marL="12700" marR="1009650" rtl="0" algn="l">
              <a:lnSpc>
                <a:spcPct val="120000"/>
              </a:lnSpc>
              <a:spcBef>
                <a:spcPts val="5"/>
              </a:spcBef>
              <a:spcAft>
                <a:spcPts val="0"/>
              </a:spcAft>
              <a:buNone/>
            </a:pPr>
            <a:r>
              <a:rPr lang="en-US" sz="2500">
                <a:solidFill>
                  <a:schemeClr val="dk1"/>
                </a:solidFill>
                <a:latin typeface="Times New Roman"/>
                <a:ea typeface="Times New Roman"/>
                <a:cs typeface="Times New Roman"/>
                <a:sym typeface="Times New Roman"/>
              </a:rPr>
              <a:t>- Bioinformatics  System Administration</a:t>
            </a:r>
            <a:endParaRPr sz="2500">
              <a:solidFill>
                <a:schemeClr val="dk1"/>
              </a:solidFill>
              <a:latin typeface="Times New Roman"/>
              <a:ea typeface="Times New Roman"/>
              <a:cs typeface="Times New Roman"/>
              <a:sym typeface="Times New Roman"/>
            </a:endParaRPr>
          </a:p>
          <a:p>
            <a:pPr indent="0" lvl="0" marL="12700" marR="0" rtl="0" algn="l">
              <a:lnSpc>
                <a:spcPct val="100000"/>
              </a:lnSpc>
              <a:spcBef>
                <a:spcPts val="600"/>
              </a:spcBef>
              <a:spcAft>
                <a:spcPts val="0"/>
              </a:spcAft>
              <a:buNone/>
            </a:pPr>
            <a:r>
              <a:rPr lang="en-US" sz="2500">
                <a:solidFill>
                  <a:schemeClr val="dk1"/>
                </a:solidFill>
                <a:latin typeface="Times New Roman"/>
                <a:ea typeface="Times New Roman"/>
                <a:cs typeface="Times New Roman"/>
                <a:sym typeface="Times New Roman"/>
              </a:rPr>
              <a:t>Web Application Development</a:t>
            </a:r>
            <a:endParaRPr sz="2500">
              <a:solidFill>
                <a:schemeClr val="dk1"/>
              </a:solidFill>
              <a:latin typeface="Times New Roman"/>
              <a:ea typeface="Times New Roman"/>
              <a:cs typeface="Times New Roman"/>
              <a:sym typeface="Times New Roman"/>
            </a:endParaRPr>
          </a:p>
          <a:p>
            <a:pPr indent="0" lvl="0" marL="12700" marR="0" rtl="0" algn="l">
              <a:lnSpc>
                <a:spcPct val="100000"/>
              </a:lnSpc>
              <a:spcBef>
                <a:spcPts val="605"/>
              </a:spcBef>
              <a:spcAft>
                <a:spcPts val="0"/>
              </a:spcAft>
              <a:buNone/>
            </a:pPr>
            <a:r>
              <a:rPr lang="en-US" sz="2500">
                <a:solidFill>
                  <a:schemeClr val="dk1"/>
                </a:solidFill>
                <a:latin typeface="Times New Roman"/>
                <a:ea typeface="Times New Roman"/>
                <a:cs typeface="Times New Roman"/>
                <a:sym typeface="Times New Roman"/>
              </a:rPr>
              <a:t>-CGI</a:t>
            </a:r>
            <a:endParaRPr sz="2500">
              <a:solidFill>
                <a:schemeClr val="dk1"/>
              </a:solidFill>
              <a:latin typeface="Times New Roman"/>
              <a:ea typeface="Times New Roman"/>
              <a:cs typeface="Times New Roman"/>
              <a:sym typeface="Times New Roman"/>
            </a:endParaRPr>
          </a:p>
          <a:p>
            <a:pPr indent="0" lvl="0" marL="12700" marR="1635125" rtl="0" algn="l">
              <a:lnSpc>
                <a:spcPct val="120000"/>
              </a:lnSpc>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0" lvl="0" marL="12700" marR="1635125" rtl="0" algn="l">
              <a:lnSpc>
                <a:spcPct val="120000"/>
              </a:lnSpc>
              <a:spcBef>
                <a:spcPts val="0"/>
              </a:spcBef>
              <a:spcAft>
                <a:spcPts val="0"/>
              </a:spcAft>
              <a:buNone/>
            </a:pPr>
            <a:r>
              <a:rPr lang="en-US" sz="2500">
                <a:solidFill>
                  <a:schemeClr val="dk1"/>
                </a:solidFill>
                <a:latin typeface="Times New Roman"/>
                <a:ea typeface="Times New Roman"/>
                <a:cs typeface="Times New Roman"/>
                <a:sym typeface="Times New Roman"/>
              </a:rPr>
              <a:t>Testing scripts</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2"/>
          <p:cNvSpPr/>
          <p:nvPr/>
        </p:nvSpPr>
        <p:spPr>
          <a:xfrm>
            <a:off x="290457" y="0"/>
            <a:ext cx="10800677" cy="68941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Write</a:t>
            </a:r>
            <a:r>
              <a:rPr lang="en-US" sz="2400">
                <a:solidFill>
                  <a:schemeClr val="dk1"/>
                </a:solidFill>
                <a:latin typeface="Calibri"/>
                <a:ea typeface="Calibri"/>
                <a:cs typeface="Calibri"/>
                <a:sym typeface="Calibri"/>
              </a:rPr>
              <a:t>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Write to an Existing File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To write to an existing file, you must add a parameter to the open() function:</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 - Append - will append to the end of the file</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"w" - Write - will overwrite any existing content</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f = open("demofile2.txt", "a")</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f.write(“atttgggatc")</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f.close()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#open and read the file after the appending:</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f = open("dnafile.txt", "r")</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print(f.read())</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f.close()</a:t>
            </a:r>
            <a:endParaRPr/>
          </a:p>
          <a:p>
            <a:pPr indent="0" lvl="0" marL="0" marR="0" rtl="0" algn="l">
              <a:spcBef>
                <a:spcPts val="0"/>
              </a:spcBef>
              <a:spcAft>
                <a:spcPts val="0"/>
              </a:spcAft>
              <a:buNone/>
            </a:pPr>
            <a:r>
              <a:rPr b="1" lang="en-US" sz="2000">
                <a:solidFill>
                  <a:schemeClr val="dk1"/>
                </a:solidFill>
                <a:latin typeface="Calibri"/>
                <a:ea typeface="Calibri"/>
                <a:cs typeface="Calibri"/>
                <a:sym typeface="Calibri"/>
              </a:rPr>
              <a:t>Output:</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atgcaaatgcc</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attgc</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aattttgggccc</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atttgggatc</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3"/>
          <p:cNvSpPr/>
          <p:nvPr/>
        </p:nvSpPr>
        <p:spPr>
          <a:xfrm>
            <a:off x="476922" y="265858"/>
            <a:ext cx="10442089" cy="34163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Python Delete File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Delete a File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To delete a file, you must import the OS module, and run its os.remove() function:</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Example</a:t>
            </a:r>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Remove the file "demofile.txt":</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import os</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chemeClr val="dk1"/>
                </a:solidFill>
                <a:latin typeface="Calibri"/>
                <a:ea typeface="Calibri"/>
                <a:cs typeface="Calibri"/>
                <a:sym typeface="Calibri"/>
              </a:rPr>
              <a:t>os.remove("dnafile.txt")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4"/>
          <p:cNvSpPr txBox="1"/>
          <p:nvPr>
            <p:ph type="title"/>
          </p:nvPr>
        </p:nvSpPr>
        <p:spPr>
          <a:xfrm>
            <a:off x="536196" y="1044633"/>
            <a:ext cx="10515600" cy="13255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Classwork</a:t>
            </a:r>
            <a:br>
              <a:rPr lang="en-US"/>
            </a:br>
            <a:r>
              <a:rPr lang="en-US" sz="2400"/>
              <a:t>1. Python Program to Calculate the Area of a Triangle</a:t>
            </a:r>
            <a:br>
              <a:rPr lang="en-US" sz="2400"/>
            </a:br>
            <a:r>
              <a:rPr lang="en-US" sz="2400"/>
              <a:t>2. Python Program to Find the Largest Among Three Numbers</a:t>
            </a:r>
            <a:br>
              <a:rPr lang="en-US" sz="2400"/>
            </a:br>
            <a:r>
              <a:rPr lang="en-US" sz="2400"/>
              <a:t>3. Python Program to Remove Punctuations From a String</a:t>
            </a:r>
            <a:br>
              <a:rPr lang="en-US" sz="2400"/>
            </a:br>
            <a:r>
              <a:rPr lang="en-US" sz="2400"/>
              <a:t>4. Write a Python program to get the 4th element and 4th element from last of a tuple.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21"/>
          <p:cNvGrpSpPr/>
          <p:nvPr/>
        </p:nvGrpSpPr>
        <p:grpSpPr>
          <a:xfrm>
            <a:off x="129092" y="0"/>
            <a:ext cx="11929818" cy="6858000"/>
            <a:chOff x="-828" y="0"/>
            <a:chExt cx="9145590" cy="6858000"/>
          </a:xfrm>
        </p:grpSpPr>
        <p:sp>
          <p:nvSpPr>
            <p:cNvPr id="164" name="Google Shape;164;p21"/>
            <p:cNvSpPr/>
            <p:nvPr/>
          </p:nvSpPr>
          <p:spPr>
            <a:xfrm>
              <a:off x="0" y="0"/>
              <a:ext cx="9144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21"/>
            <p:cNvSpPr/>
            <p:nvPr/>
          </p:nvSpPr>
          <p:spPr>
            <a:xfrm>
              <a:off x="0" y="223"/>
              <a:ext cx="9143999" cy="10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21"/>
            <p:cNvSpPr/>
            <p:nvPr/>
          </p:nvSpPr>
          <p:spPr>
            <a:xfrm>
              <a:off x="4401357" y="0"/>
              <a:ext cx="4742641" cy="5999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21"/>
            <p:cNvSpPr/>
            <p:nvPr/>
          </p:nvSpPr>
          <p:spPr>
            <a:xfrm>
              <a:off x="0" y="0"/>
              <a:ext cx="9088207" cy="1020572"/>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1"/>
            <p:cNvSpPr/>
            <p:nvPr/>
          </p:nvSpPr>
          <p:spPr>
            <a:xfrm>
              <a:off x="-828" y="52323"/>
              <a:ext cx="9145590" cy="90182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9" name="Google Shape;169;p21"/>
          <p:cNvSpPr txBox="1"/>
          <p:nvPr>
            <p:ph type="title"/>
          </p:nvPr>
        </p:nvSpPr>
        <p:spPr>
          <a:xfrm>
            <a:off x="3034030" y="808990"/>
            <a:ext cx="6120130" cy="635000"/>
          </a:xfrm>
          <a:prstGeom prst="rect">
            <a:avLst/>
          </a:prstGeom>
          <a:noFill/>
          <a:ln>
            <a:noFill/>
          </a:ln>
        </p:spPr>
        <p:txBody>
          <a:bodyPr anchorCtr="0" anchor="ctr" bIns="0" lIns="0" spcFirstLastPara="1" rIns="0" wrap="square" tIns="12050">
            <a:spAutoFit/>
          </a:bodyPr>
          <a:lstStyle/>
          <a:p>
            <a:pPr indent="0" lvl="0" marL="12700" rtl="0" algn="l">
              <a:lnSpc>
                <a:spcPct val="100000"/>
              </a:lnSpc>
              <a:spcBef>
                <a:spcPts val="0"/>
              </a:spcBef>
              <a:spcAft>
                <a:spcPts val="0"/>
              </a:spcAft>
              <a:buClr>
                <a:srgbClr val="FF0000"/>
              </a:buClr>
              <a:buSzPts val="4000"/>
              <a:buFont typeface="Times New Roman"/>
              <a:buNone/>
            </a:pPr>
            <a:r>
              <a:rPr i="1" lang="en-US" sz="4000">
                <a:solidFill>
                  <a:srgbClr val="FF0000"/>
                </a:solidFill>
                <a:latin typeface="Times New Roman"/>
                <a:ea typeface="Times New Roman"/>
                <a:cs typeface="Times New Roman"/>
                <a:sym typeface="Times New Roman"/>
              </a:rPr>
              <a:t>Why do people use Python…?</a:t>
            </a:r>
            <a:endParaRPr sz="4000">
              <a:latin typeface="Times New Roman"/>
              <a:ea typeface="Times New Roman"/>
              <a:cs typeface="Times New Roman"/>
              <a:sym typeface="Times New Roman"/>
            </a:endParaRPr>
          </a:p>
        </p:txBody>
      </p:sp>
      <p:sp>
        <p:nvSpPr>
          <p:cNvPr id="170" name="Google Shape;170;p21"/>
          <p:cNvSpPr/>
          <p:nvPr/>
        </p:nvSpPr>
        <p:spPr>
          <a:xfrm>
            <a:off x="2072640" y="2673731"/>
            <a:ext cx="454152" cy="336803"/>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21"/>
          <p:cNvSpPr/>
          <p:nvPr/>
        </p:nvSpPr>
        <p:spPr>
          <a:xfrm>
            <a:off x="2072640" y="3969384"/>
            <a:ext cx="454152"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21"/>
          <p:cNvSpPr/>
          <p:nvPr/>
        </p:nvSpPr>
        <p:spPr>
          <a:xfrm>
            <a:off x="2072640" y="4884165"/>
            <a:ext cx="454152" cy="33680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21"/>
          <p:cNvSpPr txBox="1"/>
          <p:nvPr/>
        </p:nvSpPr>
        <p:spPr>
          <a:xfrm>
            <a:off x="2059941" y="1621497"/>
            <a:ext cx="8112125" cy="4578176"/>
          </a:xfrm>
          <a:prstGeom prst="rect">
            <a:avLst/>
          </a:prstGeom>
          <a:noFill/>
          <a:ln>
            <a:noFill/>
          </a:ln>
        </p:spPr>
        <p:txBody>
          <a:bodyPr anchorCtr="0" anchor="t" bIns="0" lIns="0" spcFirstLastPara="1" rIns="0" wrap="square" tIns="12700">
            <a:spAutoFit/>
          </a:bodyPr>
          <a:lstStyle/>
          <a:p>
            <a:pPr indent="0" lvl="0" marL="12700" marR="1445895" rtl="0" algn="l">
              <a:lnSpc>
                <a:spcPct val="120100"/>
              </a:lnSpc>
              <a:spcBef>
                <a:spcPts val="0"/>
              </a:spcBef>
              <a:spcAft>
                <a:spcPts val="0"/>
              </a:spcAft>
              <a:buNone/>
            </a:pPr>
            <a:r>
              <a:rPr lang="en-US" sz="2500">
                <a:solidFill>
                  <a:schemeClr val="dk1"/>
                </a:solidFill>
                <a:latin typeface="Times New Roman"/>
                <a:ea typeface="Times New Roman"/>
                <a:cs typeface="Times New Roman"/>
                <a:sym typeface="Times New Roman"/>
              </a:rPr>
              <a:t>The following primary factors cited by Python users  seem to be these:</a:t>
            </a:r>
            <a:endParaRPr sz="2500">
              <a:solidFill>
                <a:schemeClr val="dk1"/>
              </a:solidFill>
              <a:latin typeface="Times New Roman"/>
              <a:ea typeface="Times New Roman"/>
              <a:cs typeface="Times New Roman"/>
              <a:sym typeface="Times New Roman"/>
            </a:endParaRPr>
          </a:p>
          <a:p>
            <a:pPr indent="0" lvl="0" marL="287020" marR="0" rtl="0" algn="l">
              <a:spcBef>
                <a:spcPts val="600"/>
              </a:spcBef>
              <a:spcAft>
                <a:spcPts val="0"/>
              </a:spcAft>
              <a:buNone/>
            </a:pPr>
            <a:r>
              <a:rPr lang="en-US" sz="2500">
                <a:solidFill>
                  <a:srgbClr val="C00000"/>
                </a:solidFill>
                <a:latin typeface="Times New Roman"/>
                <a:ea typeface="Times New Roman"/>
                <a:cs typeface="Times New Roman"/>
                <a:sym typeface="Times New Roman"/>
              </a:rPr>
              <a:t>Python is object-oriented</a:t>
            </a:r>
            <a:endParaRPr sz="2500">
              <a:solidFill>
                <a:schemeClr val="dk1"/>
              </a:solidFill>
              <a:latin typeface="Times New Roman"/>
              <a:ea typeface="Times New Roman"/>
              <a:cs typeface="Times New Roman"/>
              <a:sym typeface="Times New Roman"/>
            </a:endParaRPr>
          </a:p>
          <a:p>
            <a:pPr indent="0" lvl="0" marL="287020" marR="5080" rtl="0" algn="l">
              <a:spcBef>
                <a:spcPts val="600"/>
              </a:spcBef>
              <a:spcAft>
                <a:spcPts val="0"/>
              </a:spcAft>
              <a:buNone/>
            </a:pPr>
            <a:r>
              <a:rPr lang="en-US" sz="2500">
                <a:solidFill>
                  <a:schemeClr val="dk1"/>
                </a:solidFill>
                <a:latin typeface="Times New Roman"/>
                <a:ea typeface="Times New Roman"/>
                <a:cs typeface="Times New Roman"/>
                <a:sym typeface="Times New Roman"/>
              </a:rPr>
              <a:t>Structure supports such concepts as polymorphism, operation  overloading, and multiple inheritance.</a:t>
            </a:r>
            <a:endParaRPr sz="2500">
              <a:solidFill>
                <a:schemeClr val="dk1"/>
              </a:solidFill>
              <a:latin typeface="Times New Roman"/>
              <a:ea typeface="Times New Roman"/>
              <a:cs typeface="Times New Roman"/>
              <a:sym typeface="Times New Roman"/>
            </a:endParaRPr>
          </a:p>
          <a:p>
            <a:pPr indent="0" lvl="0" marL="287020" marR="0" rtl="0" algn="l">
              <a:spcBef>
                <a:spcPts val="605"/>
              </a:spcBef>
              <a:spcAft>
                <a:spcPts val="0"/>
              </a:spcAft>
              <a:buNone/>
            </a:pPr>
            <a:r>
              <a:rPr lang="en-US" sz="2500">
                <a:solidFill>
                  <a:srgbClr val="C00000"/>
                </a:solidFill>
                <a:latin typeface="Times New Roman"/>
                <a:ea typeface="Times New Roman"/>
                <a:cs typeface="Times New Roman"/>
                <a:sym typeface="Times New Roman"/>
              </a:rPr>
              <a:t>Indentation</a:t>
            </a:r>
            <a:endParaRPr sz="2500">
              <a:solidFill>
                <a:schemeClr val="dk1"/>
              </a:solidFill>
              <a:latin typeface="Times New Roman"/>
              <a:ea typeface="Times New Roman"/>
              <a:cs typeface="Times New Roman"/>
              <a:sym typeface="Times New Roman"/>
            </a:endParaRPr>
          </a:p>
          <a:p>
            <a:pPr indent="0" lvl="0" marL="287020" marR="1428115" rtl="0" algn="l">
              <a:lnSpc>
                <a:spcPct val="144000"/>
              </a:lnSpc>
              <a:spcBef>
                <a:spcPts val="220"/>
              </a:spcBef>
              <a:spcAft>
                <a:spcPts val="0"/>
              </a:spcAft>
              <a:buNone/>
            </a:pPr>
            <a:r>
              <a:rPr lang="en-US" sz="2500">
                <a:solidFill>
                  <a:schemeClr val="dk1"/>
                </a:solidFill>
                <a:latin typeface="Times New Roman"/>
                <a:ea typeface="Times New Roman"/>
                <a:cs typeface="Times New Roman"/>
                <a:sym typeface="Times New Roman"/>
              </a:rPr>
              <a:t>Indentation is one of the greatest future in Python.  </a:t>
            </a:r>
            <a:r>
              <a:rPr lang="en-US" sz="2500">
                <a:solidFill>
                  <a:srgbClr val="C00000"/>
                </a:solidFill>
                <a:latin typeface="Times New Roman"/>
                <a:ea typeface="Times New Roman"/>
                <a:cs typeface="Times New Roman"/>
                <a:sym typeface="Times New Roman"/>
              </a:rPr>
              <a:t>It's free (open source)</a:t>
            </a:r>
            <a:endParaRPr sz="2500">
              <a:solidFill>
                <a:schemeClr val="dk1"/>
              </a:solidFill>
              <a:latin typeface="Times New Roman"/>
              <a:ea typeface="Times New Roman"/>
              <a:cs typeface="Times New Roman"/>
              <a:sym typeface="Times New Roman"/>
            </a:endParaRPr>
          </a:p>
          <a:p>
            <a:pPr indent="0" lvl="0" marL="287020" marR="1261110" rtl="0" algn="l">
              <a:lnSpc>
                <a:spcPct val="144000"/>
              </a:lnSpc>
              <a:spcBef>
                <a:spcPts val="0"/>
              </a:spcBef>
              <a:spcAft>
                <a:spcPts val="0"/>
              </a:spcAft>
              <a:buNone/>
            </a:pPr>
            <a:r>
              <a:rPr lang="en-US" sz="2500">
                <a:solidFill>
                  <a:schemeClr val="dk1"/>
                </a:solidFill>
                <a:latin typeface="Times New Roman"/>
                <a:ea typeface="Times New Roman"/>
                <a:cs typeface="Times New Roman"/>
                <a:sym typeface="Times New Roman"/>
              </a:rPr>
              <a:t>Downloading and installing Python is free and easy  Source code is easily accessible</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